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6" r:id="rId5"/>
    <p:sldId id="273" r:id="rId6"/>
    <p:sldId id="268" r:id="rId7"/>
    <p:sldId id="278" r:id="rId8"/>
    <p:sldId id="262" r:id="rId9"/>
    <p:sldId id="279" r:id="rId10"/>
    <p:sldId id="258" r:id="rId11"/>
    <p:sldId id="274" r:id="rId12"/>
    <p:sldId id="280" r:id="rId13"/>
    <p:sldId id="283" r:id="rId14"/>
    <p:sldId id="281" r:id="rId15"/>
    <p:sldId id="288" r:id="rId16"/>
    <p:sldId id="284" r:id="rId17"/>
    <p:sldId id="259" r:id="rId18"/>
    <p:sldId id="282" r:id="rId19"/>
    <p:sldId id="269" r:id="rId20"/>
    <p:sldId id="266" r:id="rId21"/>
    <p:sldId id="287" r:id="rId22"/>
    <p:sldId id="285" r:id="rId23"/>
    <p:sldId id="286" r:id="rId24"/>
    <p:sldId id="265" r:id="rId25"/>
    <p:sldId id="271" r:id="rId26"/>
    <p:sldId id="260" r:id="rId27"/>
    <p:sldId id="267" r:id="rId28"/>
    <p:sldId id="289" r:id="rId29"/>
    <p:sldId id="264" r:id="rId30"/>
    <p:sldId id="291" r:id="rId31"/>
    <p:sldId id="263" r:id="rId32"/>
    <p:sldId id="277" r:id="rId33"/>
    <p:sldId id="276" r:id="rId34"/>
    <p:sldId id="292" r:id="rId35"/>
    <p:sldId id="293" r:id="rId36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D7A2C"/>
    <a:srgbClr val="567550"/>
    <a:srgbClr val="1F2D29"/>
    <a:srgbClr val="2C3B34"/>
    <a:srgbClr val="223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5D977-7500-AA64-E164-53E53A4CC819}" v="1141" dt="2024-11-15T05:01:52.173"/>
    <p1510:client id="{8F2DF644-A5E5-BF11-C3A7-23D2FB106DE3}" v="3" dt="2024-11-15T05:49:13.863"/>
    <p1510:client id="{C5A5616A-110D-44F4-98CA-C8CE50C4FF03}" v="1" dt="2024-11-15T03:51:52.593"/>
    <p1510:client id="{D3760630-690D-A45C-4FE0-95F7DE390605}" v="346" dt="2024-11-15T03:22:48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7348129-1D48-4BC0-A8DB-DE2F4BBEA824}" type="datetime1">
              <a:rPr lang="pt-BR" smtClean="0"/>
              <a:t>25/11/2024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4C4A0FF-11C3-4916-A589-DFB00A47FD91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1BFD5-E952-745A-BD68-855CA6FB6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792787A-0A71-F55D-BE50-7429E40A0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04DFD492-C5BF-301B-EA1C-273962AA3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1239952-8FFA-6629-4C16-CD0BD6279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89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49669" y="3428998"/>
            <a:ext cx="6380205" cy="2672864"/>
          </a:xfrm>
        </p:spPr>
        <p:txBody>
          <a:bodyPr rtlCol="0" anchor="t">
            <a:normAutofit/>
          </a:bodyPr>
          <a:lstStyle>
            <a:lvl1pPr algn="r">
              <a:defRPr sz="6000"/>
            </a:lvl1pPr>
          </a:lstStyle>
          <a:p>
            <a:pPr rtl="0"/>
            <a:r>
              <a:rPr lang="pt-BR"/>
              <a:t>Clique para editar o título Mestre</a:t>
            </a:r>
            <a:endParaRPr lang="pt-BR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EFBC9-BE4F-4240-8DE6-BB880A22E598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Caixa de texto 12"/>
          <p:cNvSpPr txBox="1"/>
          <p:nvPr/>
        </p:nvSpPr>
        <p:spPr>
          <a:xfrm>
            <a:off x="124099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24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24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tângulo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aixa de texto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2FB93-F23D-466B-92AF-BE5BBA0A5B60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ângulo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aixa de texto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1587AB-9ACC-4255-A2DE-6A0630799EB5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0C652-E635-40FE-8D0C-879215DFFF1F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Caixa de texto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tângulo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aixa de texto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0F1A7-3442-4B0B-9754-37BAABCD223C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tângulo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078659-7F18-4C2E-B295-290CB48AAF56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Caixa de texto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tângulo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aixa de texto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15F40-481E-43A2-ACEB-0CEBCD8638BB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tângulo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1D4100-1199-4D13-A75F-635F0B7C0AE1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Caixa de texto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8DB914-6F66-4B9D-8EE6-F09DD59AAB81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tângulo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aixa de texto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5945-5769-4F4A-8C03-D8DA61A98BD3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tângulo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Caixa de texto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9D9A7-4F91-49A4-8591-098C9D8EA2CE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  <a:p>
            <a:pPr lvl="5" rtl="0"/>
            <a:r>
              <a:rPr lang="pt-BR" noProof="0"/>
              <a:t>Sexto nível</a:t>
            </a:r>
          </a:p>
          <a:p>
            <a:pPr lvl="6" rtl="0"/>
            <a:r>
              <a:rPr lang="pt-BR" noProof="0"/>
              <a:t>Sétimo nível</a:t>
            </a:r>
          </a:p>
          <a:p>
            <a:pPr lvl="7" rtl="0"/>
            <a:r>
              <a:rPr lang="pt-BR" noProof="0"/>
              <a:t>Oitavo nível</a:t>
            </a:r>
          </a:p>
          <a:p>
            <a:pPr lvl="8" rtl="0"/>
            <a:r>
              <a:rPr lang="pt-BR" noProof="0"/>
              <a:t>Nono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494151F0-A13D-470E-BA22-7EFE7C89ACED}" type="datetime1">
              <a:rPr lang="pt-BR" noProof="0" smtClean="0"/>
              <a:t>25/11/2024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7" name="Retângulo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4.png"/><Relationship Id="rId2" Type="http://schemas.openxmlformats.org/officeDocument/2006/relationships/image" Target="../media/image23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youtube.com/watch?v=blGWa3c3qRw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325" y="1268588"/>
            <a:ext cx="7332351" cy="2076245"/>
          </a:xfrm>
        </p:spPr>
        <p:txBody>
          <a:bodyPr rtlCol="0">
            <a:normAutofit fontScale="90000"/>
          </a:bodyPr>
          <a:lstStyle/>
          <a:p>
            <a:r>
              <a:rPr lang="pt-BR" sz="8000" b="1" dirty="0">
                <a:cs typeface="Arial"/>
              </a:rPr>
              <a:t>AGENDA FÁCIL</a:t>
            </a:r>
            <a:br>
              <a:rPr lang="pt-BR" sz="8000" b="1" dirty="0">
                <a:cs typeface="Arial"/>
              </a:rPr>
            </a:br>
            <a:r>
              <a:rPr lang="pt-BR" sz="8000" b="1" dirty="0">
                <a:cs typeface="Arial"/>
              </a:rPr>
              <a:t>NAF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325840C-3625-0169-B05C-359E22029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87" y="42667"/>
            <a:ext cx="2576189" cy="930959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D27AD3D1-AC33-3FE3-2B79-0F19249FE170}"/>
              </a:ext>
            </a:extLst>
          </p:cNvPr>
          <p:cNvSpPr txBox="1"/>
          <p:nvPr/>
        </p:nvSpPr>
        <p:spPr>
          <a:xfrm>
            <a:off x="1216325" y="5831457"/>
            <a:ext cx="6165010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cs typeface="Segoe UI"/>
              </a:rPr>
              <a:t>​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D27AD3D1-AC33-3FE3-2B79-0F19249FE170}"/>
              </a:ext>
            </a:extLst>
          </p:cNvPr>
          <p:cNvSpPr txBox="1"/>
          <p:nvPr/>
        </p:nvSpPr>
        <p:spPr>
          <a:xfrm>
            <a:off x="1216325" y="5299494"/>
            <a:ext cx="6064369" cy="6617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cs typeface="Segoe UI"/>
              </a:rPr>
              <a:t>​</a:t>
            </a:r>
          </a:p>
          <a:p>
            <a:r>
              <a:rPr lang="pt-BR" sz="2800" dirty="0">
                <a:cs typeface="Segoe UI"/>
              </a:rPr>
              <a:t>FACILITANDO SEU DIA!​</a:t>
            </a:r>
            <a:endParaRPr lang="pt-BR" dirty="0"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E26398-022F-5A84-60F7-B44F9831DCBF}"/>
              </a:ext>
            </a:extLst>
          </p:cNvPr>
          <p:cNvSpPr txBox="1"/>
          <p:nvPr/>
        </p:nvSpPr>
        <p:spPr>
          <a:xfrm>
            <a:off x="2307640" y="5946873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cs typeface="Segoe UI"/>
              </a:rPr>
              <a:t>POUPANDO​ SEU TEMPO!​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09565A-8F0E-527D-31CA-ACB7DE394AF0}"/>
              </a:ext>
            </a:extLst>
          </p:cNvPr>
          <p:cNvSpPr/>
          <p:nvPr/>
        </p:nvSpPr>
        <p:spPr>
          <a:xfrm>
            <a:off x="1216325" y="3207895"/>
            <a:ext cx="567505" cy="661720"/>
          </a:xfrm>
          <a:prstGeom prst="rect">
            <a:avLst/>
          </a:prstGeom>
          <a:solidFill>
            <a:srgbClr val="2C3B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6B6E2-D64C-2323-13FB-710447D1D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B658F770-CCFD-64A1-8E65-D5D9412FB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C077DA8-B1BF-8154-4B9C-2EABE659D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B16E66BC-BDA1-C6B7-32E2-83032F29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1907710-912C-8BFE-D546-019F7B96A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A1B30AB-680F-3ACB-B993-8543421EB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2BF2AB2-0086-FA2E-5139-B631046FB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7F3F832-C902-50D6-F86C-EA2BBAD58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183AFE36-8358-B612-D7F4-99186274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B791FACA-DFA9-7599-363D-5B54E5BA9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5EC91B06-BE48-81C2-C642-58191747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4948903B-99B5-1DA8-2ECF-A2410A9F5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6F3881-3E9E-5536-B2D9-23D97643F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0F1F421-BE6E-FAB7-1870-4321C0DD7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F5ADAA3-7731-4A1F-3653-0E2857768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6FCEB1-8826-7F73-5D9C-5C773B636782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  <p:pic>
        <p:nvPicPr>
          <p:cNvPr id="9218" name="Picture 2" descr="Ambiente virtual: benefícios para professores e alunos">
            <a:extLst>
              <a:ext uri="{FF2B5EF4-FFF2-40B4-BE49-F238E27FC236}">
                <a16:creationId xmlns:a16="http://schemas.microsoft.com/office/drawing/2014/main" id="{CBBAAF3C-6A9E-4224-9CD6-F0B1CDD21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2" t="3974" b="10999"/>
          <a:stretch/>
        </p:blipFill>
        <p:spPr bwMode="auto">
          <a:xfrm>
            <a:off x="1926216" y="839858"/>
            <a:ext cx="8232514" cy="530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F8C1588-3A42-E21F-3C21-0CF4BE5ED0C8}"/>
              </a:ext>
            </a:extLst>
          </p:cNvPr>
          <p:cNvSpPr txBox="1"/>
          <p:nvPr/>
        </p:nvSpPr>
        <p:spPr>
          <a:xfrm>
            <a:off x="1346949" y="96000"/>
            <a:ext cx="9391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EM UMA PLATAFORMA ONLINE</a:t>
            </a:r>
            <a:endParaRPr lang="pt-BR" sz="3600" dirty="0"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F9F483F-3FD2-F146-CC46-8BFCCFF57418}"/>
              </a:ext>
            </a:extLst>
          </p:cNvPr>
          <p:cNvSpPr txBox="1"/>
          <p:nvPr/>
        </p:nvSpPr>
        <p:spPr>
          <a:xfrm>
            <a:off x="1346949" y="6208951"/>
            <a:ext cx="9391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PARA CONTROLE DE AGENDAMENTOS</a:t>
            </a:r>
            <a:endParaRPr lang="pt-BR" sz="3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132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F808B-0052-9232-BC6D-357B4BD1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4C0BEEE0-3D94-8107-742D-65F8D4369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BAAE162-2665-CDE9-BC05-AAF4EE8AC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88D1267-D585-C4D1-D73B-ADA6C1527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2D12086-B2D1-7E3E-1B79-3D5432EF1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4E23C26-B141-4C66-422C-5364D9D56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254FBA3-594E-28E6-1682-D046FF61D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54EE85-BF4C-F86B-DC32-AD541DC2C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CAC0D1DE-124A-B380-F207-8DA91EEE9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7033911-3F8D-4862-1292-33AAF5001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7FCB835-4D53-93D8-F0A7-C13067C48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994DD46D-F640-E677-DC2C-64894F130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163DDD3-6E0A-96A0-0A97-8E04DC198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6C3BB0-051E-BF14-6BB6-B7FB766C6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B5076A5-C06B-2736-9442-C96B4EE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FFA67F-3678-B98F-F659-7ADF29F9D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" t="1426" b="3456"/>
          <a:stretch/>
        </p:blipFill>
        <p:spPr bwMode="auto">
          <a:xfrm>
            <a:off x="1005401" y="0"/>
            <a:ext cx="103578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BFF33C3-B743-C9DD-75A4-95F04D688ABA}"/>
              </a:ext>
            </a:extLst>
          </p:cNvPr>
          <p:cNvSpPr txBox="1"/>
          <p:nvPr/>
        </p:nvSpPr>
        <p:spPr>
          <a:xfrm>
            <a:off x="7900565" y="32397"/>
            <a:ext cx="3460286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600" dirty="0">
                <a:cs typeface="Arial"/>
              </a:rPr>
              <a:t>GARANTINDO</a:t>
            </a:r>
          </a:p>
          <a:p>
            <a:pPr algn="r">
              <a:spcAft>
                <a:spcPts val="600"/>
              </a:spcAft>
            </a:pPr>
            <a:r>
              <a:rPr lang="en-US" sz="3600" dirty="0">
                <a:cs typeface="Arial"/>
              </a:rPr>
              <a:t>PRATICIDADE</a:t>
            </a:r>
          </a:p>
          <a:p>
            <a:pPr algn="r">
              <a:spcAft>
                <a:spcPts val="600"/>
              </a:spcAft>
            </a:pPr>
            <a:r>
              <a:rPr lang="en-US" sz="3600" dirty="0">
                <a:cs typeface="Arial"/>
              </a:rPr>
              <a:t>AOS SEUS</a:t>
            </a:r>
          </a:p>
          <a:p>
            <a:pPr algn="r">
              <a:spcAft>
                <a:spcPts val="600"/>
              </a:spcAft>
            </a:pPr>
            <a:r>
              <a:rPr lang="en-US" sz="3600" dirty="0">
                <a:cs typeface="Arial"/>
              </a:rPr>
              <a:t>CLIENTES!</a:t>
            </a:r>
            <a:endParaRPr lang="pt-BR" sz="3600" dirty="0">
              <a:cs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6AF1DA-BEB4-9BF5-2E2E-02B128574A8F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7634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544AF-50FE-F97C-9905-744D3BFE2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61249CB2-58F7-5C50-CE43-04BE46F3B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3C52AF0-99C1-3BAD-940C-B8ADDA644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415B10A-9B13-8878-4B9C-5EB363CF0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6C64028-4BC9-0F40-B6AB-5B209ED7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4D695AE-9334-9E26-BBCF-6DD6A5429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A1456B0-C6EC-20C1-722E-4AB75229B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7125307-E6AE-B080-3461-5EEB2C0F4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64D28FA4-2F3A-A156-E836-B93E41F17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3AF53522-0474-F317-1EC9-0766E9B06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CAF9BDB-3FCE-012F-4325-8F9F43E64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2618F63E-6AD3-D65C-316B-B3848DC87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8362941-FE11-EB11-6711-DF051E49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A337B79-31BC-F515-A100-25E30ABD4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BB37DB4-E782-CCAA-70B9-DD9B953CD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D3BB0B-2809-7FDE-5A60-9B91B342C7E8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7D1525-0E69-9A07-375C-014ED7C3290C}"/>
              </a:ext>
            </a:extLst>
          </p:cNvPr>
          <p:cNvSpPr txBox="1"/>
          <p:nvPr/>
        </p:nvSpPr>
        <p:spPr>
          <a:xfrm>
            <a:off x="1346949" y="96000"/>
            <a:ext cx="9391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SUBSTITUINDO AS FILAS POR</a:t>
            </a:r>
            <a:endParaRPr lang="pt-BR" sz="3600" dirty="0"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2D90DE-0734-6736-4E9A-41D2EC486686}"/>
              </a:ext>
            </a:extLst>
          </p:cNvPr>
          <p:cNvSpPr txBox="1"/>
          <p:nvPr/>
        </p:nvSpPr>
        <p:spPr>
          <a:xfrm>
            <a:off x="962042" y="6208951"/>
            <a:ext cx="10378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ACESSO IMEDIATO À AGENDA DISPONÍVEL</a:t>
            </a:r>
            <a:endParaRPr lang="pt-BR" sz="3600" dirty="0">
              <a:cs typeface="Arial"/>
            </a:endParaRPr>
          </a:p>
        </p:txBody>
      </p:sp>
      <p:pic>
        <p:nvPicPr>
          <p:cNvPr id="10244" name="Picture 4" descr="Página 12 | Mulher Vendo Celular Casa Imagens – Download Grátis no ...">
            <a:extLst>
              <a:ext uri="{FF2B5EF4-FFF2-40B4-BE49-F238E27FC236}">
                <a16:creationId xmlns:a16="http://schemas.microsoft.com/office/drawing/2014/main" id="{AA14677D-530D-C697-5DE3-F296757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550" y="695962"/>
            <a:ext cx="8252224" cy="551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44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C4C4E6-3670-7F97-2642-22EAD22E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482155AD-74C9-8AE8-A47B-DFAC691B0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64F7BFE8-1AE7-6CC5-2847-DE5C3DB4E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649C1C6-38B3-4722-69A0-5595893DE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D41E1F0-F83A-3321-9980-2CA98553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7C9DE45-9DC3-9833-D4EB-3B575D198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BE8DDDB-D4EF-073F-B62C-A2164ADE5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D0FADF0-7A02-5875-1C61-FD44D2E5C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5BC2C49A-5D0B-21BF-8EEE-F84CD6EBD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8F4865C0-93D5-1349-8479-D1837CC5F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5BCD352-A07B-7796-DE78-5192D6BF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B98942F4-722F-2B19-D79D-8DC9DA9E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9011FD1-B51A-0184-C068-4C774A212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C5F6120-D1A7-D1C1-9DC1-6F89952BF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FA3009-2163-CFC1-623D-F1A252B53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4FF3447-04A2-C092-D65F-ACDF704AEE17}"/>
              </a:ext>
            </a:extLst>
          </p:cNvPr>
          <p:cNvSpPr txBox="1">
            <a:spLocks/>
          </p:cNvSpPr>
          <p:nvPr/>
        </p:nvSpPr>
        <p:spPr>
          <a:xfrm>
            <a:off x="962042" y="2749754"/>
            <a:ext cx="10321374" cy="2445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b="1" dirty="0">
                <a:cs typeface="Arial"/>
              </a:rPr>
              <a:t>APRESENTAMOS...</a:t>
            </a:r>
          </a:p>
        </p:txBody>
      </p:sp>
    </p:spTree>
    <p:extLst>
      <p:ext uri="{BB962C8B-B14F-4D97-AF65-F5344CB8AC3E}">
        <p14:creationId xmlns:p14="http://schemas.microsoft.com/office/powerpoint/2010/main" val="99627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Lello Condomínios - Conta Comigo!">
            <a:extLst>
              <a:ext uri="{FF2B5EF4-FFF2-40B4-BE49-F238E27FC236}">
                <a16:creationId xmlns:a16="http://schemas.microsoft.com/office/drawing/2014/main" id="{2A378BC3-9D96-4C5D-A0BD-8104AE744C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" t="7792" r="-3" b="2678"/>
          <a:stretch/>
        </p:blipFill>
        <p:spPr>
          <a:xfrm>
            <a:off x="1005401" y="-1"/>
            <a:ext cx="10380133" cy="42748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E9A5A8B-7BD5-58C5-7A30-9D01C74EFF25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F7602CA0-3BCC-6C53-AC73-CB8BCEC742A0}"/>
              </a:ext>
            </a:extLst>
          </p:cNvPr>
          <p:cNvSpPr txBox="1">
            <a:spLocks/>
          </p:cNvSpPr>
          <p:nvPr/>
        </p:nvSpPr>
        <p:spPr>
          <a:xfrm>
            <a:off x="966306" y="4410007"/>
            <a:ext cx="10317110" cy="2445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b="1" dirty="0">
                <a:cs typeface="Arial"/>
              </a:rPr>
              <a:t> A AGENDA FÁCIL</a:t>
            </a:r>
            <a:br>
              <a:rPr lang="pt-BR" sz="8000" b="1" dirty="0">
                <a:cs typeface="Arial"/>
              </a:rPr>
            </a:br>
            <a:r>
              <a:rPr lang="pt-BR" sz="8000" b="1" dirty="0">
                <a:cs typeface="Arial"/>
              </a:rPr>
              <a:t>NAF</a:t>
            </a:r>
          </a:p>
        </p:txBody>
      </p:sp>
    </p:spTree>
    <p:extLst>
      <p:ext uri="{BB962C8B-B14F-4D97-AF65-F5344CB8AC3E}">
        <p14:creationId xmlns:p14="http://schemas.microsoft.com/office/powerpoint/2010/main" val="294895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089D4-EB91-EE3A-C8DF-D061FF5F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F417B5D5-2155-E9EA-1982-9508D9605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95032D6A-E0EE-2A9B-7835-17731D7F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5BB2427E-D11B-5469-A2BA-EECAD26E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58F0B661-551B-8DB8-77CC-E25882183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A51C3C1E-0924-12BA-D03F-466DA1E9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79E7978B-D7B2-2C4F-0778-6D002829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CC51CEB6-B440-9DEF-952D-20A9AAEE1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94F63E3E-55CF-9FEE-BBCC-DBEFADA68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90BD75-AF96-7FBF-190A-466268A4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95" y="624333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cs typeface="Arial"/>
              </a:rPr>
              <a:t>UMA SOLUÇÃO </a:t>
            </a:r>
            <a:r>
              <a:rPr lang="en-US" sz="4800" b="1" dirty="0">
                <a:cs typeface="Arial"/>
              </a:rPr>
              <a:t>WEB</a:t>
            </a:r>
            <a:endParaRPr lang="pt-BR" sz="4800" b="1" dirty="0"/>
          </a:p>
        </p:txBody>
      </p:sp>
      <p:sp>
        <p:nvSpPr>
          <p:cNvPr id="46" name="Espaço Reservado para Conteúdo 2">
            <a:extLst>
              <a:ext uri="{FF2B5EF4-FFF2-40B4-BE49-F238E27FC236}">
                <a16:creationId xmlns:a16="http://schemas.microsoft.com/office/drawing/2014/main" id="{EC642640-62B5-37D9-FBD9-79BC7A4B6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70" y="3252064"/>
            <a:ext cx="5894945" cy="39403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b="1" dirty="0">
                <a:cs typeface="Arial"/>
              </a:rPr>
              <a:t>PARA SEUS CLIENTES</a:t>
            </a:r>
            <a:endParaRPr lang="pt-BR" dirty="0">
              <a:cs typeface="Arial"/>
            </a:endParaRPr>
          </a:p>
          <a:p>
            <a:pPr marL="344170" indent="-344170"/>
            <a:r>
              <a:rPr lang="pt-BR" dirty="0">
                <a:cs typeface="Arial"/>
              </a:rPr>
              <a:t>CONSULTA A HORÁRIOS DISPONÍVEIS</a:t>
            </a:r>
            <a:endParaRPr lang="pt-BR" sz="2400" dirty="0">
              <a:cs typeface="Arial"/>
            </a:endParaRPr>
          </a:p>
          <a:p>
            <a:pPr marL="344170" indent="-344170"/>
            <a:r>
              <a:rPr lang="pt-BR" dirty="0">
                <a:cs typeface="Arial"/>
              </a:rPr>
              <a:t>RESERVA DE HORÁRIO</a:t>
            </a:r>
            <a:endParaRPr lang="pt-BR" sz="2400" dirty="0"/>
          </a:p>
          <a:p>
            <a:pPr marL="344170" indent="-344170"/>
            <a:r>
              <a:rPr lang="pt-BR" dirty="0">
                <a:cs typeface="Arial"/>
              </a:rPr>
              <a:t>AGENDAMENTO PROTOCOLADO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821B99-EA33-C35C-FD08-CF6C22B76488}"/>
              </a:ext>
            </a:extLst>
          </p:cNvPr>
          <p:cNvSpPr txBox="1">
            <a:spLocks/>
          </p:cNvSpPr>
          <p:nvPr/>
        </p:nvSpPr>
        <p:spPr>
          <a:xfrm>
            <a:off x="6923921" y="3246577"/>
            <a:ext cx="5894945" cy="3940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pt-BR" b="1" dirty="0">
                <a:solidFill>
                  <a:schemeClr val="bg2"/>
                </a:solidFill>
                <a:cs typeface="Arial"/>
              </a:rPr>
              <a:t>PARA SUA EQUIPE</a:t>
            </a:r>
            <a:endParaRPr lang="pt-BR" dirty="0">
              <a:solidFill>
                <a:schemeClr val="bg2"/>
              </a:solidFill>
              <a:cs typeface="Arial"/>
            </a:endParaRPr>
          </a:p>
          <a:p>
            <a:pPr marL="344170" indent="-344170"/>
            <a:r>
              <a:rPr lang="pt-BR" dirty="0">
                <a:solidFill>
                  <a:schemeClr val="bg2"/>
                </a:solidFill>
                <a:cs typeface="Arial"/>
              </a:rPr>
              <a:t>DISPONIBILIZA HORÁRIOS E DATAS</a:t>
            </a:r>
            <a:endParaRPr lang="pt-BR" sz="2400" dirty="0">
              <a:solidFill>
                <a:schemeClr val="bg2"/>
              </a:solidFill>
              <a:cs typeface="Arial"/>
            </a:endParaRPr>
          </a:p>
          <a:p>
            <a:pPr marL="344170" indent="-344170"/>
            <a:r>
              <a:rPr lang="pt-BR" dirty="0">
                <a:solidFill>
                  <a:schemeClr val="bg2"/>
                </a:solidFill>
                <a:cs typeface="Arial"/>
              </a:rPr>
              <a:t>ACOMPANHA RESERVAS</a:t>
            </a:r>
            <a:endParaRPr lang="pt-BR" sz="2400" dirty="0">
              <a:solidFill>
                <a:schemeClr val="bg2"/>
              </a:solidFill>
            </a:endParaRPr>
          </a:p>
          <a:p>
            <a:pPr marL="344170" indent="-344170"/>
            <a:r>
              <a:rPr lang="pt-BR" dirty="0">
                <a:solidFill>
                  <a:schemeClr val="bg2"/>
                </a:solidFill>
                <a:cs typeface="Arial"/>
              </a:rPr>
              <a:t>EMITE RELATÓRIOS</a:t>
            </a:r>
          </a:p>
          <a:p>
            <a:pPr marL="344170" indent="-344170"/>
            <a:r>
              <a:rPr lang="pt-BR" dirty="0">
                <a:solidFill>
                  <a:schemeClr val="bg2"/>
                </a:solidFill>
                <a:cs typeface="Arial"/>
              </a:rPr>
              <a:t>GERENCIA ATENDIMENTOS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EFB3FF8-D6EF-5164-6CDD-77840BBC61EE}"/>
              </a:ext>
            </a:extLst>
          </p:cNvPr>
          <p:cNvSpPr txBox="1">
            <a:spLocks/>
          </p:cNvSpPr>
          <p:nvPr/>
        </p:nvSpPr>
        <p:spPr>
          <a:xfrm>
            <a:off x="3469989" y="1359469"/>
            <a:ext cx="7217801" cy="522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>
                <a:solidFill>
                  <a:schemeClr val="bg2"/>
                </a:solidFill>
                <a:cs typeface="Arial"/>
              </a:rPr>
              <a:t>Acessível</a:t>
            </a:r>
            <a:r>
              <a:rPr lang="en-US" sz="2800" dirty="0">
                <a:solidFill>
                  <a:schemeClr val="bg2"/>
                </a:solidFill>
                <a:cs typeface="Arial"/>
              </a:rPr>
              <a:t> </a:t>
            </a:r>
            <a:r>
              <a:rPr lang="en-US" sz="2800" dirty="0" err="1">
                <a:solidFill>
                  <a:schemeClr val="bg2"/>
                </a:solidFill>
                <a:cs typeface="Arial"/>
              </a:rPr>
              <a:t>por</a:t>
            </a:r>
            <a:r>
              <a:rPr lang="en-US" sz="2800" dirty="0">
                <a:solidFill>
                  <a:schemeClr val="bg2"/>
                </a:solidFill>
                <a:cs typeface="Arial"/>
              </a:rPr>
              <a:t> </a:t>
            </a:r>
            <a:r>
              <a:rPr lang="en-US" sz="2800" dirty="0" err="1">
                <a:solidFill>
                  <a:schemeClr val="bg2"/>
                </a:solidFill>
                <a:cs typeface="Arial"/>
              </a:rPr>
              <a:t>computadores</a:t>
            </a:r>
            <a:r>
              <a:rPr lang="en-US" sz="2800" dirty="0">
                <a:solidFill>
                  <a:schemeClr val="bg2"/>
                </a:solidFill>
                <a:cs typeface="Arial"/>
              </a:rPr>
              <a:t> e smartphones</a:t>
            </a:r>
            <a:endParaRPr lang="pt-BR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749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A20A-CB89-2CAE-A242-9CF49708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5C4C8C2D-012C-C8A9-8A67-4E01EE8F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656B6AA-4A6C-D8FB-DF8E-DBE0BBBAD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97628F0F-DE0B-1374-9AD9-C04CF1268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3B7F8E57-523B-5F8E-3643-EAAEBEA6B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FF961EE4-F4CF-A2D2-CECC-927151908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87F41DC6-FC94-EB24-1B67-4C2A394C1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1D62B7EE-191F-D545-AD9E-B0037494F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36CADB91-2433-B5E0-F4CB-95E85A283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BDFC8B-422E-CF83-8F16-B7705E74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cs typeface="Arial"/>
              </a:rPr>
              <a:t>BENEFÍCIOS</a:t>
            </a:r>
            <a:endParaRPr lang="pt-BR" sz="4800" dirty="0"/>
          </a:p>
        </p:txBody>
      </p:sp>
      <p:sp>
        <p:nvSpPr>
          <p:cNvPr id="46" name="Espaço Reservado para Conteúdo 2">
            <a:extLst>
              <a:ext uri="{FF2B5EF4-FFF2-40B4-BE49-F238E27FC236}">
                <a16:creationId xmlns:a16="http://schemas.microsoft.com/office/drawing/2014/main" id="{5FCBC216-DE97-E70E-42E9-AC5E8A85E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76" y="2083101"/>
            <a:ext cx="9491416" cy="3940319"/>
          </a:xfrm>
        </p:spPr>
        <p:txBody>
          <a:bodyPr anchor="t">
            <a:normAutofit/>
          </a:bodyPr>
          <a:lstStyle/>
          <a:p>
            <a:pPr marL="344170" indent="-344170"/>
            <a:r>
              <a:rPr lang="pt-BR" sz="2400" dirty="0">
                <a:cs typeface="Arial"/>
              </a:rPr>
              <a:t>PRATICIDADE</a:t>
            </a:r>
          </a:p>
          <a:p>
            <a:pPr marL="344170" indent="-344170"/>
            <a:r>
              <a:rPr lang="pt-BR" sz="2400" dirty="0">
                <a:cs typeface="Arial"/>
              </a:rPr>
              <a:t>AGILIDADE</a:t>
            </a:r>
          </a:p>
          <a:p>
            <a:pPr marL="344170" indent="-344170"/>
            <a:r>
              <a:rPr lang="pt-BR" sz="2400" dirty="0">
                <a:cs typeface="Arial"/>
              </a:rPr>
              <a:t>SEGURANÇA</a:t>
            </a:r>
          </a:p>
          <a:p>
            <a:pPr marL="344170" indent="-344170"/>
            <a:endParaRPr lang="pt-BR" sz="2400" dirty="0">
              <a:cs typeface="Arial"/>
            </a:endParaRPr>
          </a:p>
          <a:p>
            <a:pPr marL="344170" indent="-344170"/>
            <a:r>
              <a:rPr lang="pt-BR" sz="2400" dirty="0">
                <a:cs typeface="Arial"/>
              </a:rPr>
              <a:t>FILAS NUNCA MAIS!</a:t>
            </a:r>
          </a:p>
        </p:txBody>
      </p:sp>
    </p:spTree>
    <p:extLst>
      <p:ext uri="{BB962C8B-B14F-4D97-AF65-F5344CB8AC3E}">
        <p14:creationId xmlns:p14="http://schemas.microsoft.com/office/powerpoint/2010/main" val="333708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Insomnia: The Ultimate API Testing Tool - NashTech Insights">
            <a:extLst>
              <a:ext uri="{FF2B5EF4-FFF2-40B4-BE49-F238E27FC236}">
                <a16:creationId xmlns:a16="http://schemas.microsoft.com/office/drawing/2014/main" id="{7A653413-B383-50B2-81CC-F70514BEC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948" y="4485193"/>
            <a:ext cx="4022782" cy="1223159"/>
          </a:xfrm>
          <a:prstGeom prst="rect">
            <a:avLst/>
          </a:prstGeom>
        </p:spPr>
      </p:pic>
      <p:pic>
        <p:nvPicPr>
          <p:cNvPr id="10" name="Imagem 9" descr="File:Mongodb.png - Wikimedia Commons">
            <a:extLst>
              <a:ext uri="{FF2B5EF4-FFF2-40B4-BE49-F238E27FC236}">
                <a16:creationId xmlns:a16="http://schemas.microsoft.com/office/drawing/2014/main" id="{5D376D26-ABE6-8DEA-DFD1-1A460736B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778" y="2468593"/>
            <a:ext cx="4554747" cy="1475116"/>
          </a:xfrm>
          <a:prstGeom prst="rect">
            <a:avLst/>
          </a:prstGeom>
        </p:spPr>
      </p:pic>
      <p:pic>
        <p:nvPicPr>
          <p:cNvPr id="11" name="Imagem 10" descr="Descubra o poder do Node.js e como ele pode transformar seu desenvolvimento  web - Blog 4Linux">
            <a:extLst>
              <a:ext uri="{FF2B5EF4-FFF2-40B4-BE49-F238E27FC236}">
                <a16:creationId xmlns:a16="http://schemas.microsoft.com/office/drawing/2014/main" id="{54BE8EBB-4545-CF32-073C-24695A12B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929" y="4252822"/>
            <a:ext cx="3533955" cy="1687902"/>
          </a:xfrm>
          <a:prstGeom prst="rect">
            <a:avLst/>
          </a:prstGeom>
        </p:spPr>
      </p:pic>
      <p:pic>
        <p:nvPicPr>
          <p:cNvPr id="12" name="Imagem 11" descr="File:JavaScript-logo.png">
            <a:extLst>
              <a:ext uri="{FF2B5EF4-FFF2-40B4-BE49-F238E27FC236}">
                <a16:creationId xmlns:a16="http://schemas.microsoft.com/office/drawing/2014/main" id="{783B9635-3120-5A20-E986-4D3E552E9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6589" y="2474344"/>
            <a:ext cx="1362973" cy="1319842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68A5E29F-F637-0F1A-908F-0765C1DC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cs typeface="Arial"/>
              </a:rPr>
              <a:t>TECNOLOGIAS UTILIZADAS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662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F1CD90-F946-D68B-105C-001A7DEC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F4452A3-B135-0142-B6C6-A6B358731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E88D25B-E663-405D-5932-D5FC29A2C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3E691A-058E-61E2-2455-D69AEE9B5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6E87D19-0F63-5BF9-C4EC-3B0078797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D1A3179-F4D9-5A2B-650B-9A5CFC1C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262B439-FDA9-DA58-B9C1-B2CEB112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3AF902-BD1E-6D83-8F99-06D285BF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607313" y="2362029"/>
            <a:ext cx="8210867" cy="6555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cs typeface="Arial"/>
              </a:rPr>
              <a:t>GRUPOS E PERMISSÕES</a:t>
            </a:r>
            <a:endParaRPr lang="pt-BR" sz="4800" b="1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EC9D5F9-C7E0-26AD-CFF1-FFF0B396505B}"/>
              </a:ext>
            </a:extLst>
          </p:cNvPr>
          <p:cNvGrpSpPr/>
          <p:nvPr/>
        </p:nvGrpSpPr>
        <p:grpSpPr>
          <a:xfrm>
            <a:off x="5650067" y="479454"/>
            <a:ext cx="1612987" cy="1626840"/>
            <a:chOff x="1734268" y="819718"/>
            <a:chExt cx="1556203" cy="1626840"/>
          </a:xfrm>
        </p:grpSpPr>
        <p:pic>
          <p:nvPicPr>
            <p:cNvPr id="3" name="Imagem 2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E1D895C7-665E-DAE9-D98D-B94C1597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816" y="819718"/>
              <a:ext cx="1221243" cy="1221243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CD7ECCE-1CB7-1C7C-5A03-57168BC89251}"/>
                </a:ext>
              </a:extLst>
            </p:cNvPr>
            <p:cNvSpPr txBox="1"/>
            <p:nvPr/>
          </p:nvSpPr>
          <p:spPr>
            <a:xfrm>
              <a:off x="1734268" y="2046448"/>
              <a:ext cx="15562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cs typeface="Arial"/>
                </a:rPr>
                <a:t>Equipe NAF </a:t>
              </a:r>
              <a:endParaRPr lang="pt-BR" sz="2000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89D758-20C0-B6F5-B9B2-5DAB853A2685}"/>
              </a:ext>
            </a:extLst>
          </p:cNvPr>
          <p:cNvSpPr txBox="1"/>
          <p:nvPr/>
        </p:nvSpPr>
        <p:spPr>
          <a:xfrm>
            <a:off x="1005398" y="3423513"/>
            <a:ext cx="1090232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cs typeface="Arial"/>
              </a:rPr>
              <a:t>Acessam</a:t>
            </a:r>
            <a:r>
              <a:rPr lang="en-US" sz="2800" b="1" dirty="0">
                <a:cs typeface="Arial"/>
              </a:rPr>
              <a:t> com Login e </a:t>
            </a:r>
            <a:r>
              <a:rPr lang="en-US" sz="2800" b="1" dirty="0" err="1">
                <a:cs typeface="Arial"/>
              </a:rPr>
              <a:t>Senha</a:t>
            </a:r>
            <a:r>
              <a:rPr lang="en-US" sz="2800" b="1" dirty="0">
                <a:cs typeface="Arial"/>
              </a:rPr>
              <a:t> Gerado no portal Agenda </a:t>
            </a:r>
            <a:r>
              <a:rPr lang="en-US" sz="2800" b="1" dirty="0" err="1">
                <a:cs typeface="Arial"/>
              </a:rPr>
              <a:t>Fácil</a:t>
            </a:r>
            <a:endParaRPr lang="en-US" sz="28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Disponibiliza</a:t>
            </a:r>
            <a:r>
              <a:rPr lang="en-US" sz="2800" dirty="0">
                <a:cs typeface="Arial"/>
              </a:rPr>
              <a:t> as </a:t>
            </a:r>
            <a:r>
              <a:rPr lang="en-US" sz="2800" dirty="0" err="1">
                <a:cs typeface="Arial"/>
              </a:rPr>
              <a:t>datas</a:t>
            </a:r>
            <a:r>
              <a:rPr lang="en-US" sz="2800" dirty="0">
                <a:cs typeface="Arial"/>
              </a:rPr>
              <a:t> e </a:t>
            </a:r>
            <a:r>
              <a:rPr lang="en-US" sz="2800" dirty="0" err="1">
                <a:cs typeface="Arial"/>
              </a:rPr>
              <a:t>horários</a:t>
            </a:r>
            <a:r>
              <a:rPr lang="en-US" sz="2800" dirty="0">
                <a:cs typeface="Arial"/>
              </a:rPr>
              <a:t> para </a:t>
            </a:r>
            <a:r>
              <a:rPr lang="en-US" sz="2800" dirty="0" err="1">
                <a:cs typeface="Arial"/>
              </a:rPr>
              <a:t>agendamento</a:t>
            </a:r>
            <a:endParaRPr lang="en-US" sz="28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Acompanha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agendamentos</a:t>
            </a:r>
            <a:endParaRPr lang="en-US" sz="28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Emite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relatórios</a:t>
            </a:r>
            <a:endParaRPr lang="en-US" sz="28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Cadastra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novos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usuários</a:t>
            </a:r>
            <a:r>
              <a:rPr lang="en-US" sz="2800" dirty="0">
                <a:cs typeface="Arial"/>
              </a:rPr>
              <a:t> para equipe NAF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Confirma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ou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cancela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atendimentos</a:t>
            </a:r>
            <a:endParaRPr lang="en-US" sz="28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r>
              <a:rPr lang="en-US" sz="2800" dirty="0">
                <a:cs typeface="Arial"/>
              </a:rPr>
              <a:t>	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89648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00DA0-4768-E804-D40D-CEB3486B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FB969EC-69E2-1E31-BA32-5EB87F541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63710CE-40D6-5DE1-9C82-41404D48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BAE39D8-4C6A-DA68-A7E4-DEB4687BF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B545D1B-DD3F-24CC-4BBF-B39B39BA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F73D9AD-B5EB-1B5A-F55F-8F3266890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AEA3CEC-585B-D071-850F-AE84D7F50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34C08F-9377-9761-3432-F0491E2E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607313" y="2362029"/>
            <a:ext cx="8210867" cy="6555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cs typeface="Arial"/>
              </a:rPr>
              <a:t>GRUPOS E PERMISSÕES</a:t>
            </a:r>
            <a:endParaRPr lang="pt-BR" sz="4800" b="1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364EB27-A8B1-7FDA-28BB-61E75594ACFE}"/>
              </a:ext>
            </a:extLst>
          </p:cNvPr>
          <p:cNvGrpSpPr/>
          <p:nvPr/>
        </p:nvGrpSpPr>
        <p:grpSpPr>
          <a:xfrm>
            <a:off x="4473077" y="492790"/>
            <a:ext cx="3667463" cy="1870563"/>
            <a:chOff x="871386" y="2945312"/>
            <a:chExt cx="3208732" cy="1559185"/>
          </a:xfrm>
        </p:grpSpPr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55CE7545-D091-D23C-DA14-26506109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150" y="2945312"/>
              <a:ext cx="963204" cy="963204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3475286-61A1-77CE-3614-5E71F3BA04E7}"/>
                </a:ext>
              </a:extLst>
            </p:cNvPr>
            <p:cNvSpPr txBox="1"/>
            <p:nvPr/>
          </p:nvSpPr>
          <p:spPr>
            <a:xfrm>
              <a:off x="871386" y="3914447"/>
              <a:ext cx="3208732" cy="59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cs typeface="Arial"/>
                </a:rPr>
                <a:t>Clientes</a:t>
              </a:r>
              <a:r>
                <a:rPr lang="en-US" sz="2000" dirty="0">
                  <a:cs typeface="Arial"/>
                </a:rPr>
                <a:t> </a:t>
              </a:r>
              <a:r>
                <a:rPr lang="en-US" sz="2000" dirty="0" err="1">
                  <a:cs typeface="Arial"/>
                </a:rPr>
                <a:t>internos</a:t>
              </a:r>
              <a:r>
                <a:rPr lang="en-US" sz="2000" dirty="0">
                  <a:cs typeface="Arial"/>
                </a:rPr>
                <a:t> do NAF (</a:t>
              </a:r>
              <a:r>
                <a:rPr lang="en-US" sz="2000" dirty="0" err="1">
                  <a:cs typeface="Arial"/>
                </a:rPr>
                <a:t>Professores</a:t>
              </a:r>
              <a:r>
                <a:rPr lang="en-US" sz="2000" dirty="0">
                  <a:cs typeface="Arial"/>
                </a:rPr>
                <a:t> e </a:t>
              </a:r>
              <a:r>
                <a:rPr lang="en-US" sz="2000" dirty="0" err="1">
                  <a:cs typeface="Arial"/>
                </a:rPr>
                <a:t>Estudantes</a:t>
              </a:r>
              <a:r>
                <a:rPr lang="en-US" sz="2000" dirty="0">
                  <a:cs typeface="Arial"/>
                </a:rPr>
                <a:t>)</a:t>
              </a:r>
              <a:endParaRPr lang="pt-BR" sz="2000" dirty="0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B16798-D40F-F5EA-ECA9-4D740E9DDEBC}"/>
              </a:ext>
            </a:extLst>
          </p:cNvPr>
          <p:cNvSpPr txBox="1"/>
          <p:nvPr/>
        </p:nvSpPr>
        <p:spPr>
          <a:xfrm>
            <a:off x="996241" y="3415955"/>
            <a:ext cx="106211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cs typeface="Arial"/>
              </a:rPr>
              <a:t>Acessam</a:t>
            </a:r>
            <a:r>
              <a:rPr lang="en-US" sz="2800" b="1" dirty="0">
                <a:cs typeface="Arial"/>
              </a:rPr>
              <a:t> com Login e </a:t>
            </a:r>
            <a:r>
              <a:rPr lang="en-US" sz="2800" b="1" dirty="0" err="1">
                <a:cs typeface="Arial"/>
              </a:rPr>
              <a:t>Senha</a:t>
            </a:r>
            <a:r>
              <a:rPr lang="en-US" sz="2800" b="1" dirty="0">
                <a:cs typeface="Arial"/>
              </a:rPr>
              <a:t> do Portal </a:t>
            </a:r>
            <a:r>
              <a:rPr lang="en-US" sz="2800" b="1" dirty="0" err="1">
                <a:cs typeface="Arial"/>
              </a:rPr>
              <a:t>Unifeso</a:t>
            </a:r>
            <a:r>
              <a:rPr lang="en-US" sz="2800" b="1" dirty="0">
                <a:cs typeface="Arial"/>
              </a:rPr>
              <a:t> (API)</a:t>
            </a:r>
            <a:endParaRPr lang="pt-BR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Realiza</a:t>
            </a:r>
            <a:r>
              <a:rPr lang="en-US" sz="2800" dirty="0">
                <a:cs typeface="Arial"/>
              </a:rPr>
              <a:t> o </a:t>
            </a:r>
            <a:r>
              <a:rPr lang="en-US" sz="2800" dirty="0" err="1">
                <a:cs typeface="Arial"/>
              </a:rPr>
              <a:t>próprio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agendamento</a:t>
            </a:r>
            <a:endParaRPr lang="en-US" sz="28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Recebe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protocolo</a:t>
            </a:r>
            <a:r>
              <a:rPr lang="en-US" sz="2800" dirty="0">
                <a:cs typeface="Arial"/>
              </a:rPr>
              <a:t> de </a:t>
            </a:r>
            <a:r>
              <a:rPr lang="en-US" sz="2800" dirty="0" err="1">
                <a:cs typeface="Arial"/>
              </a:rPr>
              <a:t>confirmação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por</a:t>
            </a:r>
            <a:r>
              <a:rPr lang="en-US" sz="2800" dirty="0">
                <a:cs typeface="Arial"/>
              </a:rPr>
              <a:t> e-mail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Cria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novos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usuários</a:t>
            </a:r>
            <a:r>
              <a:rPr lang="en-US" sz="2800" dirty="0">
                <a:cs typeface="Arial"/>
              </a:rPr>
              <a:t> para Equipe NAF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Confirma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ou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cancela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atendimentos</a:t>
            </a:r>
            <a:endParaRPr lang="en-US" sz="2800" dirty="0">
              <a:cs typeface="Arial"/>
            </a:endParaRPr>
          </a:p>
          <a:p>
            <a:r>
              <a:rPr lang="en-US" sz="2800" dirty="0">
                <a:cs typeface="Arial"/>
              </a:rPr>
              <a:t>	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8723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1793-C2F1-9B95-8073-BABEACAB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2D125-2A63-2D09-B5CE-ADCD0F11B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465" y="1344281"/>
            <a:ext cx="7332351" cy="2076245"/>
          </a:xfrm>
        </p:spPr>
        <p:txBody>
          <a:bodyPr rtlCol="0">
            <a:normAutofit fontScale="90000"/>
          </a:bodyPr>
          <a:lstStyle/>
          <a:p>
            <a:r>
              <a:rPr lang="pt-BR" sz="8000" b="1" dirty="0">
                <a:cs typeface="Arial"/>
              </a:rPr>
              <a:t>AGENDA FÁCIL</a:t>
            </a:r>
            <a:br>
              <a:rPr lang="pt-BR" sz="8000" b="1" dirty="0">
                <a:cs typeface="Arial"/>
              </a:rPr>
            </a:br>
            <a:r>
              <a:rPr lang="pt-BR" sz="8000" b="1" dirty="0">
                <a:cs typeface="Arial"/>
              </a:rPr>
              <a:t>NAF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CB2A21A4-59B7-5BDC-F45D-1A5C73E4A311}"/>
              </a:ext>
            </a:extLst>
          </p:cNvPr>
          <p:cNvSpPr txBox="1"/>
          <p:nvPr/>
        </p:nvSpPr>
        <p:spPr>
          <a:xfrm>
            <a:off x="1216325" y="5299494"/>
            <a:ext cx="6064369" cy="6617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cs typeface="Segoe UI"/>
              </a:rPr>
              <a:t>​</a:t>
            </a:r>
          </a:p>
          <a:p>
            <a:r>
              <a:rPr lang="pt-BR" sz="2800" dirty="0">
                <a:cs typeface="Segoe UI"/>
              </a:rPr>
              <a:t>SIMPLIFIQUE O AGORA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61368B5-2A98-A047-6D47-37BA82C187CE}"/>
              </a:ext>
            </a:extLst>
          </p:cNvPr>
          <p:cNvSpPr txBox="1"/>
          <p:nvPr/>
        </p:nvSpPr>
        <p:spPr>
          <a:xfrm>
            <a:off x="3049250" y="5961214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cs typeface="Segoe UI"/>
              </a:rPr>
              <a:t>ORGANIZE O FUTURO!</a:t>
            </a:r>
            <a:endParaRPr lang="pt-BR" sz="2800" dirty="0">
              <a:cs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55CDA68-2D32-F998-BC49-1F24D2476292}"/>
              </a:ext>
            </a:extLst>
          </p:cNvPr>
          <p:cNvSpPr/>
          <p:nvPr/>
        </p:nvSpPr>
        <p:spPr>
          <a:xfrm>
            <a:off x="1216325" y="3207895"/>
            <a:ext cx="567505" cy="661720"/>
          </a:xfrm>
          <a:prstGeom prst="rect">
            <a:avLst/>
          </a:prstGeom>
          <a:solidFill>
            <a:srgbClr val="2C3B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45DA68E3-6480-4141-DC76-A948EFE4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87" y="42667"/>
            <a:ext cx="2576189" cy="9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37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9219C-9637-C3A7-280F-AACC3BDCB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6431DF9-4546-5DBD-89CC-5F691D054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256546F-4C8E-23CA-A726-187762586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D4B0D89-3A22-5096-3EF4-DA3E6082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9D8F201-2285-E838-48F5-CF33810D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A18E205-016B-EE5B-5E6D-8B996288D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B061864-3A47-CDA7-6FAF-8000F1186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268E09-37DE-016B-9F9A-D768215E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607313" y="2362029"/>
            <a:ext cx="8210867" cy="6555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cs typeface="Arial"/>
              </a:rPr>
              <a:t>GRUPOS E PERMISSÕES</a:t>
            </a:r>
            <a:endParaRPr lang="pt-BR" sz="4800" b="1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1648DD7-6559-CACB-814F-1ADD1E38B816}"/>
              </a:ext>
            </a:extLst>
          </p:cNvPr>
          <p:cNvGrpSpPr/>
          <p:nvPr/>
        </p:nvGrpSpPr>
        <p:grpSpPr>
          <a:xfrm>
            <a:off x="4775212" y="541889"/>
            <a:ext cx="3378947" cy="1705215"/>
            <a:chOff x="1037561" y="5008058"/>
            <a:chExt cx="2876383" cy="1495988"/>
          </a:xfrm>
        </p:grpSpPr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5BC3D674-84AA-E804-94E7-AB6FAB71D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949" y="5008058"/>
              <a:ext cx="883607" cy="883607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1055637-1C35-C999-A8F0-54B0623E25C0}"/>
                </a:ext>
              </a:extLst>
            </p:cNvPr>
            <p:cNvSpPr txBox="1"/>
            <p:nvPr/>
          </p:nvSpPr>
          <p:spPr>
            <a:xfrm>
              <a:off x="1037561" y="5883017"/>
              <a:ext cx="2876383" cy="621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cs typeface="Arial"/>
                </a:rPr>
                <a:t>Clientes</a:t>
              </a:r>
              <a:r>
                <a:rPr lang="en-US" sz="2000" dirty="0">
                  <a:cs typeface="Arial"/>
                </a:rPr>
                <a:t> </a:t>
              </a:r>
              <a:r>
                <a:rPr lang="en-US" sz="2000" dirty="0" err="1">
                  <a:cs typeface="Arial"/>
                </a:rPr>
                <a:t>externos</a:t>
              </a:r>
              <a:r>
                <a:rPr lang="en-US" sz="2000" dirty="0">
                  <a:cs typeface="Arial"/>
                </a:rPr>
                <a:t> do NAF</a:t>
              </a:r>
            </a:p>
            <a:p>
              <a:pPr algn="ctr"/>
              <a:r>
                <a:rPr lang="en-US" sz="2000" dirty="0">
                  <a:cs typeface="Arial"/>
                </a:rPr>
                <a:t>(</a:t>
              </a:r>
              <a:r>
                <a:rPr lang="en-US" sz="2000" dirty="0" err="1">
                  <a:cs typeface="Arial"/>
                </a:rPr>
                <a:t>Comunidade</a:t>
              </a:r>
              <a:r>
                <a:rPr lang="en-US" sz="2000" dirty="0">
                  <a:cs typeface="Arial"/>
                </a:rPr>
                <a:t>)</a:t>
              </a:r>
              <a:endParaRPr lang="pt-BR" sz="2000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3E7DD93-65FB-2D08-990D-1C875CD4CAA4}"/>
              </a:ext>
            </a:extLst>
          </p:cNvPr>
          <p:cNvSpPr txBox="1"/>
          <p:nvPr/>
        </p:nvSpPr>
        <p:spPr>
          <a:xfrm>
            <a:off x="996241" y="3475600"/>
            <a:ext cx="109368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cs typeface="Arial"/>
              </a:rPr>
              <a:t>Acessa</a:t>
            </a:r>
            <a:r>
              <a:rPr lang="en-US" sz="2800" b="1" dirty="0">
                <a:cs typeface="Arial"/>
              </a:rPr>
              <a:t> com CPF e Data de Nascimento </a:t>
            </a:r>
            <a:r>
              <a:rPr lang="en-US" sz="1600" b="1" dirty="0">
                <a:cs typeface="Arial"/>
              </a:rPr>
              <a:t>(</a:t>
            </a:r>
            <a:r>
              <a:rPr lang="en-US" sz="1600" b="1" dirty="0" err="1">
                <a:cs typeface="Arial"/>
              </a:rPr>
              <a:t>Autenticação</a:t>
            </a:r>
            <a:r>
              <a:rPr lang="en-US" sz="1600" b="1" dirty="0">
                <a:cs typeface="Arial"/>
              </a:rPr>
              <a:t> </a:t>
            </a:r>
            <a:r>
              <a:rPr lang="en-US" sz="1600" b="1" dirty="0" err="1">
                <a:cs typeface="Arial"/>
              </a:rPr>
              <a:t>sem</a:t>
            </a:r>
            <a:r>
              <a:rPr lang="en-US" sz="1600" b="1" dirty="0">
                <a:cs typeface="Arial"/>
              </a:rPr>
              <a:t> </a:t>
            </a:r>
            <a:r>
              <a:rPr lang="en-US" sz="1600" b="1" dirty="0" err="1">
                <a:cs typeface="Arial"/>
              </a:rPr>
              <a:t>cadastro</a:t>
            </a:r>
            <a:r>
              <a:rPr lang="en-US" sz="1600" b="1" dirty="0">
                <a:cs typeface="Arial"/>
              </a:rPr>
              <a:t> de </a:t>
            </a:r>
            <a:r>
              <a:rPr lang="en-US" sz="1600" b="1" dirty="0" err="1">
                <a:cs typeface="Arial"/>
              </a:rPr>
              <a:t>usuário</a:t>
            </a:r>
            <a:r>
              <a:rPr lang="en-US" sz="1600" b="1" dirty="0">
                <a:cs typeface="Arial"/>
              </a:rPr>
              <a:t>)</a:t>
            </a:r>
            <a:endParaRPr lang="pt-BR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Realiza</a:t>
            </a:r>
            <a:r>
              <a:rPr lang="en-US" sz="2800" dirty="0">
                <a:cs typeface="Arial"/>
              </a:rPr>
              <a:t> o </a:t>
            </a:r>
            <a:r>
              <a:rPr lang="en-US" sz="2800" dirty="0" err="1">
                <a:cs typeface="Arial"/>
              </a:rPr>
              <a:t>próprio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cadastro</a:t>
            </a:r>
            <a:endParaRPr lang="en-US" sz="28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Realiza</a:t>
            </a:r>
            <a:r>
              <a:rPr lang="en-US" sz="2800" dirty="0">
                <a:cs typeface="Arial"/>
              </a:rPr>
              <a:t> o </a:t>
            </a:r>
            <a:r>
              <a:rPr lang="en-US" sz="2800" dirty="0" err="1">
                <a:cs typeface="Arial"/>
              </a:rPr>
              <a:t>próprio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agendamento</a:t>
            </a:r>
            <a:endParaRPr lang="en-US" sz="28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Arial"/>
              </a:rPr>
              <a:t>Recebe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protocolo</a:t>
            </a:r>
            <a:r>
              <a:rPr lang="en-US" sz="2800" dirty="0">
                <a:cs typeface="Arial"/>
              </a:rPr>
              <a:t> de </a:t>
            </a:r>
            <a:r>
              <a:rPr lang="en-US" sz="2800" dirty="0" err="1">
                <a:cs typeface="Arial"/>
              </a:rPr>
              <a:t>confirmação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por</a:t>
            </a:r>
            <a:r>
              <a:rPr lang="en-US" sz="2800" dirty="0">
                <a:cs typeface="Arial"/>
              </a:rPr>
              <a:t> e-mail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Cancela o </a:t>
            </a:r>
            <a:r>
              <a:rPr lang="en-US" sz="2800" dirty="0" err="1">
                <a:cs typeface="Arial"/>
              </a:rPr>
              <a:t>próprio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atendimento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>
                <a:cs typeface="Arial"/>
              </a:rPr>
              <a:t>agendado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38651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651AC3-699A-55DD-FF9E-0DDCE91B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35032" y="975572"/>
            <a:ext cx="2412134" cy="75978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cs typeface="Arial"/>
              </a:rPr>
              <a:t>FLUXO</a:t>
            </a:r>
            <a:endParaRPr lang="pt-BR" sz="4800" b="1" dirty="0"/>
          </a:p>
        </p:txBody>
      </p:sp>
      <p:pic>
        <p:nvPicPr>
          <p:cNvPr id="3" name="Imagem 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8C697499-BD08-E6D6-AF0E-C4E0455D2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76" y="1022250"/>
            <a:ext cx="959516" cy="95951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F9709BD-2804-3789-4616-0062E328D952}"/>
              </a:ext>
            </a:extLst>
          </p:cNvPr>
          <p:cNvSpPr txBox="1"/>
          <p:nvPr/>
        </p:nvSpPr>
        <p:spPr>
          <a:xfrm>
            <a:off x="3119185" y="1415766"/>
            <a:ext cx="29846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Define </a:t>
            </a:r>
            <a:r>
              <a:rPr lang="en-US" dirty="0" err="1">
                <a:cs typeface="Arial"/>
              </a:rPr>
              <a:t>datas</a:t>
            </a:r>
            <a:r>
              <a:rPr lang="en-US" dirty="0">
                <a:cs typeface="Arial"/>
              </a:rPr>
              <a:t> e </a:t>
            </a:r>
            <a:r>
              <a:rPr lang="en-US" dirty="0" err="1">
                <a:cs typeface="Arial"/>
              </a:rPr>
              <a:t>horários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disponíveis</a:t>
            </a:r>
            <a:endParaRPr lang="pt-BR" dirty="0"/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A9EE20BC-FCAB-9F42-DD27-F02029D42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34" y="1560549"/>
            <a:ext cx="883607" cy="883607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9CD2042-90C0-65D3-3C2C-FAE77DBEF1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606" y="1679437"/>
            <a:ext cx="883606" cy="88360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9138729-FF26-DCB2-5B9D-2D63F496CE9C}"/>
              </a:ext>
            </a:extLst>
          </p:cNvPr>
          <p:cNvSpPr txBox="1"/>
          <p:nvPr/>
        </p:nvSpPr>
        <p:spPr>
          <a:xfrm>
            <a:off x="6018939" y="2243407"/>
            <a:ext cx="407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Consulta </a:t>
            </a:r>
            <a:r>
              <a:rPr lang="en-US" dirty="0" err="1">
                <a:cs typeface="Arial"/>
              </a:rPr>
              <a:t>datas</a:t>
            </a:r>
            <a:r>
              <a:rPr lang="en-US" dirty="0">
                <a:cs typeface="Arial"/>
              </a:rPr>
              <a:t> e </a:t>
            </a:r>
            <a:r>
              <a:rPr lang="en-US" dirty="0" err="1">
                <a:cs typeface="Arial"/>
              </a:rPr>
              <a:t>horários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disponíveis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4C3C348-0D0C-A32A-5F82-6F5B34425048}"/>
              </a:ext>
            </a:extLst>
          </p:cNvPr>
          <p:cNvSpPr txBox="1"/>
          <p:nvPr/>
        </p:nvSpPr>
        <p:spPr>
          <a:xfrm>
            <a:off x="3402364" y="4920818"/>
            <a:ext cx="2984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cs typeface="Arial"/>
              </a:rPr>
              <a:t>Acompanha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agendamentos</a:t>
            </a:r>
            <a:r>
              <a:rPr lang="en-US" dirty="0">
                <a:cs typeface="Arial"/>
              </a:rPr>
              <a:t> 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4D218F-B78C-67DB-268E-B1BF0C66A8E8}"/>
              </a:ext>
            </a:extLst>
          </p:cNvPr>
          <p:cNvSpPr txBox="1"/>
          <p:nvPr/>
        </p:nvSpPr>
        <p:spPr>
          <a:xfrm>
            <a:off x="1005398" y="1925976"/>
            <a:ext cx="148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Equipe NAF </a:t>
            </a:r>
            <a:endParaRPr lang="pt-BR" dirty="0"/>
          </a:p>
        </p:txBody>
      </p: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3080A00A-23C7-8E54-6B41-31E8AE62891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958354" y="1236116"/>
            <a:ext cx="2653149" cy="1796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3080A00A-23C7-8E54-6B41-31E8AE6289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69020" y="1679437"/>
            <a:ext cx="2018203" cy="369332"/>
          </a:xfrm>
          <a:prstGeom prst="bentConnector3">
            <a:avLst>
              <a:gd name="adj1" fmla="val 10050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48BF888-FB77-F44F-6A39-5485A019B8B3}"/>
              </a:ext>
            </a:extLst>
          </p:cNvPr>
          <p:cNvSpPr txBox="1"/>
          <p:nvPr/>
        </p:nvSpPr>
        <p:spPr>
          <a:xfrm>
            <a:off x="6018940" y="3197275"/>
            <a:ext cx="16510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Se </a:t>
            </a:r>
            <a:r>
              <a:rPr lang="en-US" dirty="0" err="1">
                <a:cs typeface="Arial"/>
              </a:rPr>
              <a:t>increve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7B74E0-F2A8-A04F-D254-E0A3F2D51CE3}"/>
              </a:ext>
            </a:extLst>
          </p:cNvPr>
          <p:cNvSpPr txBox="1"/>
          <p:nvPr/>
        </p:nvSpPr>
        <p:spPr>
          <a:xfrm>
            <a:off x="9322121" y="3198097"/>
            <a:ext cx="21186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cs typeface="Arial"/>
              </a:rPr>
              <a:t>Recebe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protocolo</a:t>
            </a:r>
            <a:endParaRPr lang="pt-BR" dirty="0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1D5AF06B-C5F3-EBEC-5863-A24655350C67}"/>
              </a:ext>
            </a:extLst>
          </p:cNvPr>
          <p:cNvCxnSpPr/>
          <p:nvPr/>
        </p:nvCxnSpPr>
        <p:spPr>
          <a:xfrm>
            <a:off x="6985411" y="2700399"/>
            <a:ext cx="0" cy="439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C490B992-AE4F-D006-92D2-D682642D0917}"/>
              </a:ext>
            </a:extLst>
          </p:cNvPr>
          <p:cNvCxnSpPr>
            <a:cxnSpLocks/>
          </p:cNvCxnSpPr>
          <p:nvPr/>
        </p:nvCxnSpPr>
        <p:spPr>
          <a:xfrm>
            <a:off x="7801288" y="3376616"/>
            <a:ext cx="14446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588B8CBF-E51B-CDA0-3F0D-C179FAD047F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774028" y="2929515"/>
            <a:ext cx="3120654" cy="19913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9DDF869-7317-1857-6C2F-5D1C5590CE3B}"/>
              </a:ext>
            </a:extLst>
          </p:cNvPr>
          <p:cNvSpPr txBox="1"/>
          <p:nvPr/>
        </p:nvSpPr>
        <p:spPr>
          <a:xfrm>
            <a:off x="7337136" y="4939262"/>
            <a:ext cx="2984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cs typeface="Arial"/>
              </a:rPr>
              <a:t>Emite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relatórios</a:t>
            </a:r>
            <a:endParaRPr lang="pt-BR" dirty="0"/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8E3BCBB7-45DE-0D0E-804E-72BB4AC409F1}"/>
              </a:ext>
            </a:extLst>
          </p:cNvPr>
          <p:cNvCxnSpPr>
            <a:cxnSpLocks/>
          </p:cNvCxnSpPr>
          <p:nvPr/>
        </p:nvCxnSpPr>
        <p:spPr>
          <a:xfrm>
            <a:off x="6545736" y="5114298"/>
            <a:ext cx="6426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E688085-17B4-26BB-CA83-0D99374F8FEA}"/>
              </a:ext>
            </a:extLst>
          </p:cNvPr>
          <p:cNvSpPr txBox="1"/>
          <p:nvPr/>
        </p:nvSpPr>
        <p:spPr>
          <a:xfrm>
            <a:off x="3427525" y="5538116"/>
            <a:ext cx="29846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cs typeface="Arial"/>
              </a:rPr>
              <a:t>Confirma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Agendamento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Realizado</a:t>
            </a:r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4ECFB31-DE72-AFC2-6BC3-413D6AED6798}"/>
              </a:ext>
            </a:extLst>
          </p:cNvPr>
          <p:cNvSpPr txBox="1"/>
          <p:nvPr/>
        </p:nvSpPr>
        <p:spPr>
          <a:xfrm>
            <a:off x="3427525" y="6405934"/>
            <a:ext cx="2984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Cancela </a:t>
            </a:r>
            <a:r>
              <a:rPr lang="en-US" dirty="0" err="1">
                <a:cs typeface="Arial"/>
              </a:rPr>
              <a:t>Agendamento</a:t>
            </a:r>
            <a:endParaRPr lang="pt-BR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2615872-3C11-B533-63E6-04EE54939010}"/>
              </a:ext>
            </a:extLst>
          </p:cNvPr>
          <p:cNvCxnSpPr>
            <a:cxnSpLocks/>
          </p:cNvCxnSpPr>
          <p:nvPr/>
        </p:nvCxnSpPr>
        <p:spPr>
          <a:xfrm>
            <a:off x="6474837" y="6550781"/>
            <a:ext cx="642627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C52FD77-1586-A49D-7B64-F2A5273A3CFF}"/>
              </a:ext>
            </a:extLst>
          </p:cNvPr>
          <p:cNvSpPr txBox="1"/>
          <p:nvPr/>
        </p:nvSpPr>
        <p:spPr>
          <a:xfrm>
            <a:off x="7337136" y="6368441"/>
            <a:ext cx="35384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cs typeface="Arial"/>
              </a:rPr>
              <a:t>Disponibiliza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horário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novamente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1211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128C2-BC3C-D31B-E0EB-525C55C5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065547A6-BD92-E7F0-C5D7-B0342DA67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2D6510F-476B-E5E0-0044-66CFE93BF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BC51269-60C1-516A-EB6A-1A16FC364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55ED4E8-B03C-6209-0700-3ECF85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E79283C-AFB3-3EA4-F5F0-697DCC2D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4D1FD55-3815-4EFB-0896-6DDCA700B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0E3F2-DA77-E18C-833D-D6AE936D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E7776D1C-9F05-689B-1C58-8F56E9CF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6131D4-6760-BB6F-F405-299194D11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880AB09-7305-3E55-E35E-045D01244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0B8EDF87-492E-B4DD-4B32-13BD2F1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7E68B21-3BFA-C39D-3F5F-92E8B4A46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2C831F-F9D8-DC86-B14B-11D59C7A1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A775CCB-B457-019E-7E26-3182F59A9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7C56F3-0365-F888-D7C7-83B91DCE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35032" y="975572"/>
            <a:ext cx="2412134" cy="75978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cs typeface="Arial"/>
              </a:rPr>
              <a:t>FLUXO</a:t>
            </a:r>
            <a:endParaRPr lang="pt-BR" sz="4800" b="1" dirty="0"/>
          </a:p>
        </p:txBody>
      </p:sp>
      <p:pic>
        <p:nvPicPr>
          <p:cNvPr id="3" name="Imagem 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1023ED2-8CAA-59D5-A2B8-A4092478F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76" y="1022250"/>
            <a:ext cx="959516" cy="95951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91C39B8-E656-320F-CEC7-A7A95C761E55}"/>
              </a:ext>
            </a:extLst>
          </p:cNvPr>
          <p:cNvSpPr txBox="1"/>
          <p:nvPr/>
        </p:nvSpPr>
        <p:spPr>
          <a:xfrm>
            <a:off x="3405084" y="1191217"/>
            <a:ext cx="57723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Define </a:t>
            </a:r>
            <a:r>
              <a:rPr lang="en-US" dirty="0" err="1">
                <a:cs typeface="Arial"/>
              </a:rPr>
              <a:t>datas</a:t>
            </a:r>
            <a:r>
              <a:rPr lang="en-US" dirty="0">
                <a:cs typeface="Arial"/>
              </a:rPr>
              <a:t> e </a:t>
            </a:r>
            <a:r>
              <a:rPr lang="en-US" dirty="0" err="1">
                <a:cs typeface="Arial"/>
              </a:rPr>
              <a:t>horários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disponíveis</a:t>
            </a:r>
            <a:r>
              <a:rPr lang="en-US" dirty="0">
                <a:cs typeface="Arial"/>
              </a:rPr>
              <a:t> para </a:t>
            </a:r>
            <a:r>
              <a:rPr lang="en-US" dirty="0" err="1">
                <a:cs typeface="Arial"/>
              </a:rPr>
              <a:t>agendamento</a:t>
            </a:r>
            <a:endParaRPr lang="pt-BR" dirty="0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3E2AF67-E7E7-E3A0-94EA-797CEF23E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5" y="1330897"/>
            <a:ext cx="883607" cy="883607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24A36BA-1960-B3C1-E679-A0C0109B5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569" y="1449785"/>
            <a:ext cx="845523" cy="8455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97EFB81-1A6A-7E49-3F49-49E697D05AD3}"/>
              </a:ext>
            </a:extLst>
          </p:cNvPr>
          <p:cNvSpPr txBox="1"/>
          <p:nvPr/>
        </p:nvSpPr>
        <p:spPr>
          <a:xfrm>
            <a:off x="4152364" y="2211147"/>
            <a:ext cx="43114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Consulta </a:t>
            </a:r>
            <a:r>
              <a:rPr lang="en-US" dirty="0" err="1">
                <a:cs typeface="Arial"/>
              </a:rPr>
              <a:t>datas</a:t>
            </a:r>
            <a:r>
              <a:rPr lang="en-US" dirty="0">
                <a:cs typeface="Arial"/>
              </a:rPr>
              <a:t> e </a:t>
            </a:r>
            <a:r>
              <a:rPr lang="en-US" dirty="0" err="1">
                <a:cs typeface="Arial"/>
              </a:rPr>
              <a:t>horários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disponíveis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0CDEE6B-8794-8C56-BC5C-BEAF04B576D6}"/>
              </a:ext>
            </a:extLst>
          </p:cNvPr>
          <p:cNvSpPr txBox="1"/>
          <p:nvPr/>
        </p:nvSpPr>
        <p:spPr>
          <a:xfrm>
            <a:off x="1005398" y="1925976"/>
            <a:ext cx="148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Equipe NAF </a:t>
            </a:r>
            <a:endParaRPr lang="pt-BR" dirty="0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50165A64-A4A5-2F78-BA6E-D632D7168530}"/>
              </a:ext>
            </a:extLst>
          </p:cNvPr>
          <p:cNvCxnSpPr>
            <a:cxnSpLocks/>
          </p:cNvCxnSpPr>
          <p:nvPr/>
        </p:nvCxnSpPr>
        <p:spPr>
          <a:xfrm>
            <a:off x="2241533" y="905520"/>
            <a:ext cx="3619621" cy="116730"/>
          </a:xfrm>
          <a:prstGeom prst="bentConnector3">
            <a:avLst>
              <a:gd name="adj1" fmla="val 99696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067760EF-87AA-6D4B-329B-DEAC258D7B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1155" y="1843205"/>
            <a:ext cx="3500123" cy="228682"/>
          </a:xfrm>
          <a:prstGeom prst="bentConnector3">
            <a:avLst>
              <a:gd name="adj1" fmla="val 10053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8867069-0368-E6C7-03CF-30CDF7659797}"/>
              </a:ext>
            </a:extLst>
          </p:cNvPr>
          <p:cNvSpPr txBox="1"/>
          <p:nvPr/>
        </p:nvSpPr>
        <p:spPr>
          <a:xfrm>
            <a:off x="5176571" y="3107335"/>
            <a:ext cx="13691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Se </a:t>
            </a:r>
            <a:r>
              <a:rPr lang="en-US" dirty="0" err="1">
                <a:cs typeface="Arial"/>
              </a:rPr>
              <a:t>increve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C66EFD1-8D3C-256D-5880-78D1B43CD273}"/>
              </a:ext>
            </a:extLst>
          </p:cNvPr>
          <p:cNvSpPr txBox="1"/>
          <p:nvPr/>
        </p:nvSpPr>
        <p:spPr>
          <a:xfrm>
            <a:off x="8121632" y="3088797"/>
            <a:ext cx="21069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cs typeface="Arial"/>
              </a:rPr>
              <a:t>Recebe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protocolo</a:t>
            </a:r>
            <a:endParaRPr lang="pt-BR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F38434-4FF4-2E16-1E41-96A25F59D197}"/>
              </a:ext>
            </a:extLst>
          </p:cNvPr>
          <p:cNvCxnSpPr/>
          <p:nvPr/>
        </p:nvCxnSpPr>
        <p:spPr>
          <a:xfrm>
            <a:off x="5861154" y="2610459"/>
            <a:ext cx="0" cy="439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157118BA-5326-DCE2-5ED9-CD4A959CCCD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677031" y="3273463"/>
            <a:ext cx="1444601" cy="13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38306760-6079-22A5-0FD3-989D69FA15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8049" y="2599358"/>
            <a:ext cx="1584586" cy="1508932"/>
          </a:xfrm>
          <a:prstGeom prst="bentConnector3">
            <a:avLst>
              <a:gd name="adj1" fmla="val 100138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5D30575-E544-6E02-4A0C-CC743E5A4B1C}"/>
              </a:ext>
            </a:extLst>
          </p:cNvPr>
          <p:cNvSpPr txBox="1"/>
          <p:nvPr/>
        </p:nvSpPr>
        <p:spPr>
          <a:xfrm>
            <a:off x="3309214" y="4050817"/>
            <a:ext cx="2984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cs typeface="Arial"/>
              </a:rPr>
              <a:t>Acompanha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agendamentos</a:t>
            </a:r>
            <a:r>
              <a:rPr lang="en-US" dirty="0">
                <a:cs typeface="Arial"/>
              </a:rPr>
              <a:t> 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B4E4CE2-D93D-38EA-86B3-0CAB9579E54D}"/>
              </a:ext>
            </a:extLst>
          </p:cNvPr>
          <p:cNvSpPr txBox="1"/>
          <p:nvPr/>
        </p:nvSpPr>
        <p:spPr>
          <a:xfrm>
            <a:off x="7243986" y="4069261"/>
            <a:ext cx="2984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cs typeface="Arial"/>
              </a:rPr>
              <a:t>Emite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relatórios</a:t>
            </a:r>
            <a:endParaRPr lang="pt-BR" dirty="0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9ABE0C1-8C6B-FC6A-CBE5-2C03C9226D0B}"/>
              </a:ext>
            </a:extLst>
          </p:cNvPr>
          <p:cNvCxnSpPr>
            <a:cxnSpLocks/>
          </p:cNvCxnSpPr>
          <p:nvPr/>
        </p:nvCxnSpPr>
        <p:spPr>
          <a:xfrm>
            <a:off x="6452586" y="4244297"/>
            <a:ext cx="6426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75F3462-3542-F2F0-BE7F-3F31B9486311}"/>
              </a:ext>
            </a:extLst>
          </p:cNvPr>
          <p:cNvSpPr txBox="1"/>
          <p:nvPr/>
        </p:nvSpPr>
        <p:spPr>
          <a:xfrm>
            <a:off x="3334375" y="4668115"/>
            <a:ext cx="29846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cs typeface="Arial"/>
              </a:rPr>
              <a:t>Confirma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Agendamento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Realizado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7B35B5-E2A2-80DC-5720-6BF4A760C6DD}"/>
              </a:ext>
            </a:extLst>
          </p:cNvPr>
          <p:cNvSpPr txBox="1"/>
          <p:nvPr/>
        </p:nvSpPr>
        <p:spPr>
          <a:xfrm>
            <a:off x="3334375" y="5535933"/>
            <a:ext cx="2984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Cancela </a:t>
            </a:r>
            <a:r>
              <a:rPr lang="en-US" dirty="0" err="1">
                <a:cs typeface="Arial"/>
              </a:rPr>
              <a:t>Agendamento</a:t>
            </a:r>
            <a:endParaRPr lang="pt-BR" dirty="0"/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F680931B-A5B3-9314-1363-678759A79A2E}"/>
              </a:ext>
            </a:extLst>
          </p:cNvPr>
          <p:cNvCxnSpPr>
            <a:cxnSpLocks/>
          </p:cNvCxnSpPr>
          <p:nvPr/>
        </p:nvCxnSpPr>
        <p:spPr>
          <a:xfrm>
            <a:off x="6381687" y="5680780"/>
            <a:ext cx="642627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F561229-D192-E02B-32F0-3AEC80357F03}"/>
              </a:ext>
            </a:extLst>
          </p:cNvPr>
          <p:cNvSpPr txBox="1"/>
          <p:nvPr/>
        </p:nvSpPr>
        <p:spPr>
          <a:xfrm>
            <a:off x="7243986" y="5498440"/>
            <a:ext cx="35384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cs typeface="Arial"/>
              </a:rPr>
              <a:t>Disponibiliza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horário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novamente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7ABCF11-AF55-B52E-81AF-BED6397FD1B3}"/>
              </a:ext>
            </a:extLst>
          </p:cNvPr>
          <p:cNvSpPr txBox="1"/>
          <p:nvPr/>
        </p:nvSpPr>
        <p:spPr>
          <a:xfrm>
            <a:off x="9855058" y="2273148"/>
            <a:ext cx="102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cs typeface="Arial"/>
              </a:rPr>
              <a:t>Clientes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192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48E1C69F-03B0-582F-3392-81D8F986514F}"/>
              </a:ext>
            </a:extLst>
          </p:cNvPr>
          <p:cNvSpPr/>
          <p:nvPr/>
        </p:nvSpPr>
        <p:spPr>
          <a:xfrm>
            <a:off x="2652353" y="947580"/>
            <a:ext cx="6887293" cy="46467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24E2317-ADE6-4FE4-D4F3-71E5EC2DC9AB}"/>
              </a:ext>
            </a:extLst>
          </p:cNvPr>
          <p:cNvSpPr/>
          <p:nvPr/>
        </p:nvSpPr>
        <p:spPr>
          <a:xfrm>
            <a:off x="5461000" y="2708614"/>
            <a:ext cx="4219313" cy="3114625"/>
          </a:xfrm>
          <a:prstGeom prst="roundRect">
            <a:avLst/>
          </a:prstGeom>
          <a:solidFill>
            <a:srgbClr val="1F2D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A21166D8-DAA8-567E-B2C4-64E560BAB01D}"/>
              </a:ext>
            </a:extLst>
          </p:cNvPr>
          <p:cNvSpPr/>
          <p:nvPr/>
        </p:nvSpPr>
        <p:spPr>
          <a:xfrm>
            <a:off x="5529608" y="2780905"/>
            <a:ext cx="4219313" cy="3114625"/>
          </a:xfrm>
          <a:prstGeom prst="roundRect">
            <a:avLst/>
          </a:prstGeom>
          <a:solidFill>
            <a:srgbClr val="5675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9A5A8B-7BD5-58C5-7A30-9D01C74EFF25}"/>
              </a:ext>
            </a:extLst>
          </p:cNvPr>
          <p:cNvSpPr>
            <a:spLocks noGrp="1"/>
          </p:cNvSpPr>
          <p:nvPr/>
        </p:nvSpPr>
        <p:spPr>
          <a:xfrm rot="16200000">
            <a:off x="-2582499" y="2784477"/>
            <a:ext cx="6149183" cy="5747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rgbClr val="FFFFFF"/>
                </a:solidFill>
                <a:cs typeface="Arial"/>
              </a:rPr>
              <a:t>DETALHES DE FLUXO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890BDCC-3444-53C7-2177-AEB0F2E5546B}"/>
              </a:ext>
            </a:extLst>
          </p:cNvPr>
          <p:cNvSpPr/>
          <p:nvPr/>
        </p:nvSpPr>
        <p:spPr>
          <a:xfrm>
            <a:off x="2223323" y="361275"/>
            <a:ext cx="525632" cy="586305"/>
          </a:xfrm>
          <a:prstGeom prst="rect">
            <a:avLst/>
          </a:prstGeom>
          <a:solidFill>
            <a:srgbClr val="2C3B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12E1298-F17E-9BB5-35A9-2DE1C3F2D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58" y="1474762"/>
            <a:ext cx="851071" cy="85107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0538436-945E-0FB4-8826-FF15646A0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670" y="4184049"/>
            <a:ext cx="749419" cy="749419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B0239DC4-970C-A341-CFB5-87830D295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14" y="2268290"/>
            <a:ext cx="883607" cy="883607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A0A7D94-C1CC-3B19-3DFB-DD9611DBC62D}"/>
              </a:ext>
            </a:extLst>
          </p:cNvPr>
          <p:cNvCxnSpPr>
            <a:cxnSpLocks/>
          </p:cNvCxnSpPr>
          <p:nvPr/>
        </p:nvCxnSpPr>
        <p:spPr>
          <a:xfrm>
            <a:off x="1880449" y="3523132"/>
            <a:ext cx="200575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25BB0650-8223-4110-56C8-07C2CDDE8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83" y="3984924"/>
            <a:ext cx="755048" cy="755048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CBE7A792-D621-56B6-4A0C-ED6421E9B92D}"/>
              </a:ext>
            </a:extLst>
          </p:cNvPr>
          <p:cNvCxnSpPr>
            <a:cxnSpLocks/>
          </p:cNvCxnSpPr>
          <p:nvPr/>
        </p:nvCxnSpPr>
        <p:spPr>
          <a:xfrm flipH="1" flipV="1">
            <a:off x="1866986" y="3239453"/>
            <a:ext cx="13463" cy="64592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80A587E4-29EE-44BB-7141-31D00BDEBDF7}"/>
              </a:ext>
            </a:extLst>
          </p:cNvPr>
          <p:cNvGrpSpPr/>
          <p:nvPr/>
        </p:nvGrpSpPr>
        <p:grpSpPr>
          <a:xfrm>
            <a:off x="6840079" y="1514168"/>
            <a:ext cx="1205582" cy="843362"/>
            <a:chOff x="6750120" y="1423944"/>
            <a:chExt cx="1427953" cy="998921"/>
          </a:xfrm>
        </p:grpSpPr>
        <p:pic>
          <p:nvPicPr>
            <p:cNvPr id="31" name="Imagem 30" descr="Ícone&#10;&#10;Descrição gerada automaticamente">
              <a:extLst>
                <a:ext uri="{FF2B5EF4-FFF2-40B4-BE49-F238E27FC236}">
                  <a16:creationId xmlns:a16="http://schemas.microsoft.com/office/drawing/2014/main" id="{BFFDC34F-A03B-7537-68C8-54D49BD51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120" y="1423944"/>
              <a:ext cx="998921" cy="998921"/>
            </a:xfrm>
            <a:prstGeom prst="rect">
              <a:avLst/>
            </a:prstGeom>
          </p:spPr>
        </p:pic>
        <p:pic>
          <p:nvPicPr>
            <p:cNvPr id="33" name="Imagem 32" descr="Uma imagem contendo quarto, cassino, cena&#10;&#10;Descrição gerada automaticamente">
              <a:extLst>
                <a:ext uri="{FF2B5EF4-FFF2-40B4-BE49-F238E27FC236}">
                  <a16:creationId xmlns:a16="http://schemas.microsoft.com/office/drawing/2014/main" id="{11E67601-DEDC-0036-4BAE-86721D56A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49" t="9365"/>
            <a:stretch/>
          </p:blipFill>
          <p:spPr>
            <a:xfrm>
              <a:off x="7752540" y="1514229"/>
              <a:ext cx="425533" cy="865714"/>
            </a:xfrm>
            <a:prstGeom prst="rect">
              <a:avLst/>
            </a:prstGeom>
          </p:spPr>
        </p:pic>
      </p:grp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06CC95F9-235C-42FD-8201-39BE64CCBBB0}"/>
              </a:ext>
            </a:extLst>
          </p:cNvPr>
          <p:cNvCxnSpPr>
            <a:cxnSpLocks/>
          </p:cNvCxnSpPr>
          <p:nvPr/>
        </p:nvCxnSpPr>
        <p:spPr>
          <a:xfrm>
            <a:off x="4517632" y="2465590"/>
            <a:ext cx="0" cy="7738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164DB5D3-0974-4FD4-5363-315AE0CAFE4D}"/>
              </a:ext>
            </a:extLst>
          </p:cNvPr>
          <p:cNvCxnSpPr>
            <a:cxnSpLocks/>
          </p:cNvCxnSpPr>
          <p:nvPr/>
        </p:nvCxnSpPr>
        <p:spPr>
          <a:xfrm>
            <a:off x="8282912" y="1887369"/>
            <a:ext cx="144868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Imagem 4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33389DD8-E797-A532-1478-6091ABDA8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218" y="1374161"/>
            <a:ext cx="812663" cy="812663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28F63D31-D376-F1A2-83C1-C7A22E6DBEE7}"/>
              </a:ext>
            </a:extLst>
          </p:cNvPr>
          <p:cNvSpPr/>
          <p:nvPr/>
        </p:nvSpPr>
        <p:spPr>
          <a:xfrm rot="16200000">
            <a:off x="10112718" y="1488622"/>
            <a:ext cx="165942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EQUIPE NAF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EC285FD-9129-EA31-AE91-32581B1C36C5}"/>
              </a:ext>
            </a:extLst>
          </p:cNvPr>
          <p:cNvSpPr/>
          <p:nvPr/>
        </p:nvSpPr>
        <p:spPr>
          <a:xfrm rot="16200000">
            <a:off x="638967" y="3377749"/>
            <a:ext cx="13773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CLIENTES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FDBEA25F-A97A-E786-8BD9-E01D76AC1CFF}"/>
              </a:ext>
            </a:extLst>
          </p:cNvPr>
          <p:cNvSpPr/>
          <p:nvPr/>
        </p:nvSpPr>
        <p:spPr>
          <a:xfrm>
            <a:off x="5066064" y="519125"/>
            <a:ext cx="158896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FRONT-END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67538326-094F-32AA-390B-07B880C013C8}"/>
              </a:ext>
            </a:extLst>
          </p:cNvPr>
          <p:cNvSpPr/>
          <p:nvPr/>
        </p:nvSpPr>
        <p:spPr>
          <a:xfrm>
            <a:off x="6905730" y="5914673"/>
            <a:ext cx="146706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BACK-END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60392362-F360-F14C-5AE4-87DC32442761}"/>
              </a:ext>
            </a:extLst>
          </p:cNvPr>
          <p:cNvSpPr/>
          <p:nvPr/>
        </p:nvSpPr>
        <p:spPr>
          <a:xfrm>
            <a:off x="8255407" y="5042823"/>
            <a:ext cx="145424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BANCO</a:t>
            </a:r>
          </a:p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 DADOS</a:t>
            </a: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919FB9B3-A7B0-D969-DD74-D9AB6B4C32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70" y="1032143"/>
            <a:ext cx="672943" cy="672943"/>
          </a:xfrm>
          <a:prstGeom prst="rect">
            <a:avLst/>
          </a:prstGeom>
        </p:spPr>
      </p:pic>
      <p:sp>
        <p:nvSpPr>
          <p:cNvPr id="55" name="Retângulo 54">
            <a:extLst>
              <a:ext uri="{FF2B5EF4-FFF2-40B4-BE49-F238E27FC236}">
                <a16:creationId xmlns:a16="http://schemas.microsoft.com/office/drawing/2014/main" id="{FE829850-6287-06D5-7A26-64B042A6C06A}"/>
              </a:ext>
            </a:extLst>
          </p:cNvPr>
          <p:cNvSpPr/>
          <p:nvPr/>
        </p:nvSpPr>
        <p:spPr>
          <a:xfrm>
            <a:off x="6400631" y="1116167"/>
            <a:ext cx="169790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AUTENTICAÇÃO</a:t>
            </a:r>
            <a:endParaRPr lang="pt-BR" sz="1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30DA5F-DEAF-1F05-D2BE-5F8001ED9B63}"/>
              </a:ext>
            </a:extLst>
          </p:cNvPr>
          <p:cNvSpPr/>
          <p:nvPr/>
        </p:nvSpPr>
        <p:spPr>
          <a:xfrm>
            <a:off x="1403295" y="4858086"/>
            <a:ext cx="103105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INTERNOS</a:t>
            </a:r>
            <a:endParaRPr lang="pt-BR" sz="12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F103002-FB3F-66D9-5FC9-A42C2D70C479}"/>
              </a:ext>
            </a:extLst>
          </p:cNvPr>
          <p:cNvSpPr/>
          <p:nvPr/>
        </p:nvSpPr>
        <p:spPr>
          <a:xfrm>
            <a:off x="1337051" y="1933844"/>
            <a:ext cx="108234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EXTERNOS</a:t>
            </a:r>
            <a:endParaRPr lang="pt-BR" sz="12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4AA912C-C0E0-71D0-672C-8E33731D13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232" y="198161"/>
            <a:ext cx="749419" cy="749419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C87252DF-9078-A908-9ECF-91119898AF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554" y="2900702"/>
            <a:ext cx="759904" cy="759904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26D60CF0-30B4-55FA-D429-D3DE5AB6E2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92069" y="3646651"/>
            <a:ext cx="945786" cy="34177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03CD997-5818-BE6F-1021-D36EE2236B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514" y="2980302"/>
            <a:ext cx="680304" cy="680304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392062D-5790-D4EA-5F95-94CE18E141C7}"/>
              </a:ext>
            </a:extLst>
          </p:cNvPr>
          <p:cNvCxnSpPr>
            <a:cxnSpLocks/>
          </p:cNvCxnSpPr>
          <p:nvPr/>
        </p:nvCxnSpPr>
        <p:spPr>
          <a:xfrm>
            <a:off x="7722184" y="3289240"/>
            <a:ext cx="23417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0FB9D956-4420-ED6D-70E1-8AC03EF32DC9}"/>
              </a:ext>
            </a:extLst>
          </p:cNvPr>
          <p:cNvCxnSpPr>
            <a:cxnSpLocks/>
          </p:cNvCxnSpPr>
          <p:nvPr/>
        </p:nvCxnSpPr>
        <p:spPr>
          <a:xfrm>
            <a:off x="5096042" y="2268290"/>
            <a:ext cx="831861" cy="10120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2CDF5E3F-6197-6EEE-02FF-181D92EFAAC7}"/>
              </a:ext>
            </a:extLst>
          </p:cNvPr>
          <p:cNvCxnSpPr>
            <a:cxnSpLocks/>
          </p:cNvCxnSpPr>
          <p:nvPr/>
        </p:nvCxnSpPr>
        <p:spPr>
          <a:xfrm>
            <a:off x="7215799" y="4002981"/>
            <a:ext cx="0" cy="4425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5B67EB7A-6F4B-85EE-E806-1E977C8C1FF4}"/>
              </a:ext>
            </a:extLst>
          </p:cNvPr>
          <p:cNvCxnSpPr>
            <a:cxnSpLocks/>
          </p:cNvCxnSpPr>
          <p:nvPr/>
        </p:nvCxnSpPr>
        <p:spPr>
          <a:xfrm>
            <a:off x="7200809" y="4430550"/>
            <a:ext cx="13672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BFAC3C7-038C-E02F-6216-7D52ACB3CC55}"/>
              </a:ext>
            </a:extLst>
          </p:cNvPr>
          <p:cNvCxnSpPr>
            <a:cxnSpLocks/>
          </p:cNvCxnSpPr>
          <p:nvPr/>
        </p:nvCxnSpPr>
        <p:spPr>
          <a:xfrm>
            <a:off x="5912913" y="3261359"/>
            <a:ext cx="837209" cy="9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0AF24DC-8119-DDA3-9129-C63F42311944}"/>
              </a:ext>
            </a:extLst>
          </p:cNvPr>
          <p:cNvCxnSpPr>
            <a:cxnSpLocks/>
          </p:cNvCxnSpPr>
          <p:nvPr/>
        </p:nvCxnSpPr>
        <p:spPr>
          <a:xfrm>
            <a:off x="5461000" y="1825006"/>
            <a:ext cx="11762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18910DF6-AE09-997F-2770-0928217F487B}"/>
              </a:ext>
            </a:extLst>
          </p:cNvPr>
          <p:cNvSpPr/>
          <p:nvPr/>
        </p:nvSpPr>
        <p:spPr>
          <a:xfrm>
            <a:off x="6912480" y="3698534"/>
            <a:ext cx="5886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API</a:t>
            </a:r>
            <a:endParaRPr lang="pt-BR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ABC8A60C-4B6B-0FBF-A7F9-E39AC13A28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70" y="1907602"/>
            <a:ext cx="672943" cy="672943"/>
          </a:xfrm>
          <a:prstGeom prst="rect">
            <a:avLst/>
          </a:prstGeom>
        </p:spPr>
      </p:pic>
      <p:pic>
        <p:nvPicPr>
          <p:cNvPr id="67" name="Imagem 66" descr="Forma&#10;&#10;Descrição gerada automaticamente com confiança baixa">
            <a:extLst>
              <a:ext uri="{FF2B5EF4-FFF2-40B4-BE49-F238E27FC236}">
                <a16:creationId xmlns:a16="http://schemas.microsoft.com/office/drawing/2014/main" id="{4DDE6B88-5B9D-65AB-78F1-F475657B08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132" y="3541298"/>
            <a:ext cx="775314" cy="775314"/>
          </a:xfrm>
          <a:prstGeom prst="rect">
            <a:avLst/>
          </a:prstGeom>
        </p:spPr>
      </p:pic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1954A2D-3E9C-07A3-91C5-66FB908B1724}"/>
              </a:ext>
            </a:extLst>
          </p:cNvPr>
          <p:cNvGrpSpPr/>
          <p:nvPr/>
        </p:nvGrpSpPr>
        <p:grpSpPr>
          <a:xfrm>
            <a:off x="3981344" y="3286669"/>
            <a:ext cx="1205582" cy="843362"/>
            <a:chOff x="6750120" y="1423944"/>
            <a:chExt cx="1427953" cy="998921"/>
          </a:xfrm>
        </p:grpSpPr>
        <p:pic>
          <p:nvPicPr>
            <p:cNvPr id="69" name="Imagem 68" descr="Ícone&#10;&#10;Descrição gerada automaticamente">
              <a:extLst>
                <a:ext uri="{FF2B5EF4-FFF2-40B4-BE49-F238E27FC236}">
                  <a16:creationId xmlns:a16="http://schemas.microsoft.com/office/drawing/2014/main" id="{0E00077A-10C3-8048-589D-9E0CE235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120" y="1423944"/>
              <a:ext cx="998921" cy="998921"/>
            </a:xfrm>
            <a:prstGeom prst="rect">
              <a:avLst/>
            </a:prstGeom>
          </p:spPr>
        </p:pic>
        <p:pic>
          <p:nvPicPr>
            <p:cNvPr id="70" name="Imagem 69" descr="Uma imagem contendo quarto, cassino, cena&#10;&#10;Descrição gerada automaticamente">
              <a:extLst>
                <a:ext uri="{FF2B5EF4-FFF2-40B4-BE49-F238E27FC236}">
                  <a16:creationId xmlns:a16="http://schemas.microsoft.com/office/drawing/2014/main" id="{E89CC3B5-7903-5DF8-A6E4-CDC3CB6F1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49" t="9365"/>
            <a:stretch/>
          </p:blipFill>
          <p:spPr>
            <a:xfrm>
              <a:off x="7752540" y="1514229"/>
              <a:ext cx="425533" cy="865714"/>
            </a:xfrm>
            <a:prstGeom prst="rect">
              <a:avLst/>
            </a:prstGeom>
          </p:spPr>
        </p:pic>
      </p:grpSp>
      <p:pic>
        <p:nvPicPr>
          <p:cNvPr id="72" name="Imagem 71" descr="Interface gráfica do usuário, Ícone&#10;&#10;Descrição gerada automaticamente">
            <a:extLst>
              <a:ext uri="{FF2B5EF4-FFF2-40B4-BE49-F238E27FC236}">
                <a16:creationId xmlns:a16="http://schemas.microsoft.com/office/drawing/2014/main" id="{3D50614B-5D69-91CA-33D4-7B98D10998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03" y="2683647"/>
            <a:ext cx="745353" cy="74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8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651AC3-699A-55DD-FF9E-0DDCE91B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cs typeface="Arial"/>
              </a:rPr>
              <a:t>DIAGRAMA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498860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EDF57-074D-A987-81D8-48193160B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EDC04E7-5EB2-2AD4-C901-226DAC52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F30DFF2-9CEC-05DF-4892-08B818FFE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BA34E3-C0F7-F19F-3313-E69D5BC0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F63876E-EBD6-9F0E-66FF-9B8C3643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51711F9-F07C-4B08-007E-102A97DD7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B04E9A2-5387-1151-6BD5-74A21968A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988E5-80E2-C314-53F7-217E66AA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cs typeface="Arial"/>
              </a:rPr>
              <a:t>PLANILHA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615755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E6988E5-80E2-C314-53F7-217E66AA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567" y="432269"/>
            <a:ext cx="10429574" cy="5411448"/>
          </a:xfrm>
        </p:spPr>
        <p:txBody>
          <a:bodyPr>
            <a:noAutofit/>
          </a:bodyPr>
          <a:lstStyle/>
          <a:p>
            <a:pPr algn="l"/>
            <a:r>
              <a:rPr lang="pt-BR" sz="6000" b="1" dirty="0"/>
              <a:t>ALCANCE MAIORES INDICES DE SATISFAÇÃO</a:t>
            </a:r>
            <a:endParaRPr lang="pt-BR" sz="6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C74DCFE-9BB1-8C0B-37D4-4F9A012CB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686" y="4486478"/>
            <a:ext cx="3824851" cy="1939253"/>
          </a:xfrm>
          <a:prstGeom prst="roundRect">
            <a:avLst>
              <a:gd name="adj" fmla="val 19155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DC2192A-484B-8D9E-A8A9-C94C4471117E}"/>
              </a:ext>
            </a:extLst>
          </p:cNvPr>
          <p:cNvGrpSpPr/>
          <p:nvPr/>
        </p:nvGrpSpPr>
        <p:grpSpPr>
          <a:xfrm>
            <a:off x="1252336" y="2479765"/>
            <a:ext cx="6124575" cy="3924300"/>
            <a:chOff x="1252336" y="2479765"/>
            <a:chExt cx="6124575" cy="3924300"/>
          </a:xfrm>
        </p:grpSpPr>
        <p:pic>
          <p:nvPicPr>
            <p:cNvPr id="11272" name="Picture 8" descr="Gráfico com 2 Eixos no Excel - Como Criar do Jeito Certo?">
              <a:extLst>
                <a:ext uri="{FF2B5EF4-FFF2-40B4-BE49-F238E27FC236}">
                  <a16:creationId xmlns:a16="http://schemas.microsoft.com/office/drawing/2014/main" id="{F964072D-7AA7-FB1B-FA34-7DDEADB8F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336" y="2479765"/>
              <a:ext cx="6124575" cy="392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BF5B688C-2A3C-06FD-86DF-0673F1ACA592}"/>
                </a:ext>
              </a:extLst>
            </p:cNvPr>
            <p:cNvSpPr txBox="1">
              <a:spLocks/>
            </p:cNvSpPr>
            <p:nvPr/>
          </p:nvSpPr>
          <p:spPr>
            <a:xfrm>
              <a:off x="4702305" y="5819178"/>
              <a:ext cx="1955974" cy="361438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t">
              <a:normAutofit/>
            </a:bodyPr>
            <a:lstStyle>
              <a:lvl1pPr algn="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0" i="0" kern="1200" cap="none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400" b="1" dirty="0">
                  <a:solidFill>
                    <a:srgbClr val="ED7A2C"/>
                  </a:solidFill>
                  <a:cs typeface="Arial"/>
                </a:rPr>
                <a:t>SEM AGENDA FÁCIL</a:t>
              </a:r>
              <a:endParaRPr lang="pt-BR" sz="1400" b="1" dirty="0">
                <a:solidFill>
                  <a:srgbClr val="ED7A2C"/>
                </a:solidFill>
              </a:endParaRPr>
            </a:p>
          </p:txBody>
        </p:sp>
        <p:pic>
          <p:nvPicPr>
            <p:cNvPr id="12" name="Picture 8" descr="Gráfico com 2 Eixos no Excel - Como Criar do Jeito Certo?">
              <a:extLst>
                <a:ext uri="{FF2B5EF4-FFF2-40B4-BE49-F238E27FC236}">
                  <a16:creationId xmlns:a16="http://schemas.microsoft.com/office/drawing/2014/main" id="{F78AFC66-4303-DCE8-8800-527400F0DF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78" t="83715" r="57630" b="7075"/>
            <a:stretch/>
          </p:blipFill>
          <p:spPr bwMode="auto">
            <a:xfrm>
              <a:off x="1970397" y="5798035"/>
              <a:ext cx="360846" cy="36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E5DDEFD7-6CF2-F663-84AF-B46023BC6CEB}"/>
                </a:ext>
              </a:extLst>
            </p:cNvPr>
            <p:cNvSpPr txBox="1">
              <a:spLocks/>
            </p:cNvSpPr>
            <p:nvPr/>
          </p:nvSpPr>
          <p:spPr>
            <a:xfrm>
              <a:off x="2331243" y="5806478"/>
              <a:ext cx="1955974" cy="361438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0" i="0" kern="1200" cap="none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400" b="1" dirty="0">
                  <a:solidFill>
                    <a:srgbClr val="4472C4"/>
                  </a:solidFill>
                  <a:cs typeface="Arial"/>
                </a:rPr>
                <a:t>COM AGENDA FÁCIL</a:t>
              </a:r>
              <a:endParaRPr lang="pt-BR" sz="1400" b="1" dirty="0">
                <a:solidFill>
                  <a:srgbClr val="4472C4"/>
                </a:solidFill>
              </a:endParaRPr>
            </a:p>
          </p:txBody>
        </p:sp>
        <p:sp>
          <p:nvSpPr>
            <p:cNvPr id="14" name="Título 1">
              <a:extLst>
                <a:ext uri="{FF2B5EF4-FFF2-40B4-BE49-F238E27FC236}">
                  <a16:creationId xmlns:a16="http://schemas.microsoft.com/office/drawing/2014/main" id="{1A14A6C9-EF59-2211-E28B-07689BFF75A6}"/>
                </a:ext>
              </a:extLst>
            </p:cNvPr>
            <p:cNvSpPr txBox="1">
              <a:spLocks/>
            </p:cNvSpPr>
            <p:nvPr/>
          </p:nvSpPr>
          <p:spPr>
            <a:xfrm>
              <a:off x="2905702" y="2823005"/>
              <a:ext cx="2817841" cy="361438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t">
              <a:normAutofit/>
            </a:bodyPr>
            <a:lstStyle>
              <a:lvl1pPr algn="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0" i="0" kern="1200" cap="none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 dirty="0">
                  <a:solidFill>
                    <a:schemeClr val="bg1">
                      <a:lumMod val="85000"/>
                      <a:lumOff val="15000"/>
                    </a:schemeClr>
                  </a:solidFill>
                  <a:cs typeface="Arial"/>
                </a:rPr>
                <a:t>AVALIAÇÃO DOS CLIENTES</a:t>
              </a:r>
              <a:endParaRPr lang="pt-BR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34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9D633B-C3B8-E490-E4C7-F1B9C3B6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4EBE9F5B-2332-9448-2C75-B96FF5EC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531EF58D-9CEA-6405-9536-FC6D6C58F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AD8F90F4-3FB4-2D14-ABB5-0A7A882BE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24921E9D-EC10-A689-5570-CBE4C8A1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3095832E-DEE5-6DA4-61CF-3E7C91147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DA7D584D-3542-C687-4C1B-5464A0F07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1F9F0295-4CCB-D8FE-62BE-C0201FE49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78B43D6E-28A1-D993-AB71-DCD4D32F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8D05F3-4CD8-F96A-A753-2BCC2A9C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567" y="432269"/>
            <a:ext cx="10429574" cy="5411448"/>
          </a:xfrm>
        </p:spPr>
        <p:txBody>
          <a:bodyPr>
            <a:noAutofit/>
          </a:bodyPr>
          <a:lstStyle/>
          <a:p>
            <a:pPr algn="l"/>
            <a:r>
              <a:rPr lang="pt-BR" sz="6000" b="1" dirty="0"/>
              <a:t>OFEREÇA A QUALIDADE</a:t>
            </a:r>
            <a:br>
              <a:rPr lang="pt-BR" sz="6000" b="1" dirty="0"/>
            </a:br>
            <a:r>
              <a:rPr lang="pt-BR" sz="6000" b="1" dirty="0"/>
              <a:t>NO ATENDIMENTO</a:t>
            </a:r>
            <a:br>
              <a:rPr lang="pt-BR" sz="6000" b="1" dirty="0"/>
            </a:br>
            <a:r>
              <a:rPr lang="pt-BR" sz="6000" b="1" dirty="0"/>
              <a:t>QUE SUA EMPRESA</a:t>
            </a:r>
            <a:br>
              <a:rPr lang="pt-BR" sz="6000" b="1" dirty="0"/>
            </a:br>
            <a:r>
              <a:rPr lang="pt-BR" sz="6000" b="1" dirty="0"/>
              <a:t>E SEU CLIENTES</a:t>
            </a:r>
            <a:br>
              <a:rPr lang="pt-BR" sz="6000" b="1" dirty="0"/>
            </a:br>
            <a:r>
              <a:rPr lang="pt-BR" sz="6000" b="1" dirty="0"/>
              <a:t>MERECEM!</a:t>
            </a:r>
            <a:endParaRPr lang="pt-BR" sz="6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46BF17-BFD3-C869-9CD3-49B3339F3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686" y="4486478"/>
            <a:ext cx="3824851" cy="1939253"/>
          </a:xfrm>
          <a:prstGeom prst="roundRect">
            <a:avLst>
              <a:gd name="adj" fmla="val 19155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E62A08-F127-4F6A-6621-C2D283E97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" b="37802"/>
          <a:stretch/>
        </p:blipFill>
        <p:spPr>
          <a:xfrm>
            <a:off x="1633493" y="4968435"/>
            <a:ext cx="4034971" cy="9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11E148E-DF5A-2D1B-193F-9D569A3CCB41}"/>
              </a:ext>
            </a:extLst>
          </p:cNvPr>
          <p:cNvSpPr txBox="1">
            <a:spLocks/>
          </p:cNvSpPr>
          <p:nvPr/>
        </p:nvSpPr>
        <p:spPr>
          <a:xfrm>
            <a:off x="2390397" y="905690"/>
            <a:ext cx="7958331" cy="25233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cs typeface="Arial"/>
              </a:rPr>
              <a:t>COMPRA</a:t>
            </a:r>
            <a:endParaRPr lang="pt-BR" dirty="0">
              <a:cs typeface="Arial"/>
            </a:endParaRPr>
          </a:p>
          <a:p>
            <a:pPr algn="ctr"/>
            <a:r>
              <a:rPr lang="pt-BR" sz="8000" dirty="0">
                <a:cs typeface="Arial"/>
              </a:rPr>
              <a:t>CONFIA!</a:t>
            </a:r>
            <a:endParaRPr lang="pt-BR" dirty="0">
              <a:cs typeface="Arial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E0716D8-C998-4555-C23E-2B623312024B}"/>
              </a:ext>
            </a:extLst>
          </p:cNvPr>
          <p:cNvSpPr/>
          <p:nvPr/>
        </p:nvSpPr>
        <p:spPr>
          <a:xfrm>
            <a:off x="1187557" y="3832311"/>
            <a:ext cx="3068468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ESCOLHER / EXCLUIR</a:t>
            </a:r>
          </a:p>
          <a:p>
            <a:pPr algn="ctr"/>
            <a:r>
              <a:rPr lang="pt-BR" sz="1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(VERSÕES ANTERIORES)</a:t>
            </a:r>
            <a:endParaRPr lang="pt-BR" sz="2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C2246D4-B3B4-410D-0A98-31D200324C0F}"/>
              </a:ext>
            </a:extLst>
          </p:cNvPr>
          <p:cNvSpPr/>
          <p:nvPr/>
        </p:nvSpPr>
        <p:spPr>
          <a:xfrm>
            <a:off x="1378091" y="4635732"/>
            <a:ext cx="1034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 OU 2</a:t>
            </a:r>
            <a:endParaRPr lang="pt-BR" sz="2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24556C-DBE1-D1E8-C273-E63EA74C0827}"/>
              </a:ext>
            </a:extLst>
          </p:cNvPr>
          <p:cNvSpPr/>
          <p:nvPr/>
        </p:nvSpPr>
        <p:spPr>
          <a:xfrm>
            <a:off x="2895416" y="5223710"/>
            <a:ext cx="13324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21 OU 22</a:t>
            </a:r>
            <a:endParaRPr lang="pt-BR" sz="2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85799B2-7739-B21F-E6D0-4858AC4AEA1E}"/>
              </a:ext>
            </a:extLst>
          </p:cNvPr>
          <p:cNvSpPr/>
          <p:nvPr/>
        </p:nvSpPr>
        <p:spPr>
          <a:xfrm>
            <a:off x="1112793" y="5444478"/>
            <a:ext cx="156485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18, 19 E 20</a:t>
            </a:r>
            <a:b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OU</a:t>
            </a:r>
          </a:p>
          <a:p>
            <a:pPr algn="ctr"/>
            <a:r>
              <a:rPr lang="pt-BR" sz="20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29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E67F772-017E-53CD-A232-E778263C8F3F}"/>
              </a:ext>
            </a:extLst>
          </p:cNvPr>
          <p:cNvSpPr/>
          <p:nvPr/>
        </p:nvSpPr>
        <p:spPr>
          <a:xfrm>
            <a:off x="2969957" y="4635732"/>
            <a:ext cx="11833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4 OU 29</a:t>
            </a:r>
            <a:endParaRPr lang="pt-BR" sz="2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0DE2708-EF8B-8F09-43DD-79ABA738AB36}"/>
              </a:ext>
            </a:extLst>
          </p:cNvPr>
          <p:cNvSpPr/>
          <p:nvPr/>
        </p:nvSpPr>
        <p:spPr>
          <a:xfrm>
            <a:off x="7044342" y="3832311"/>
            <a:ext cx="26757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INCLUIR / EXCLUIR</a:t>
            </a:r>
          </a:p>
          <a:p>
            <a:pPr algn="ctr"/>
            <a:endParaRPr lang="pt-BR" sz="2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9358C65-5E1D-9015-15C4-8E950EFCB52E}"/>
              </a:ext>
            </a:extLst>
          </p:cNvPr>
          <p:cNvSpPr/>
          <p:nvPr/>
        </p:nvSpPr>
        <p:spPr>
          <a:xfrm>
            <a:off x="7840235" y="4247809"/>
            <a:ext cx="10839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24 e 25</a:t>
            </a:r>
            <a:endParaRPr lang="pt-BR" sz="2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828A7B-D783-3222-D2FA-CB3E12BBC2FA}"/>
              </a:ext>
            </a:extLst>
          </p:cNvPr>
          <p:cNvSpPr/>
          <p:nvPr/>
        </p:nvSpPr>
        <p:spPr>
          <a:xfrm>
            <a:off x="5838052" y="5697545"/>
            <a:ext cx="526753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spc="50" dirty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FALTA AGREGAR VALOR</a:t>
            </a:r>
          </a:p>
          <a:p>
            <a:pPr algn="ctr"/>
            <a:endParaRPr lang="pt-BR" sz="3200" b="1" cap="none" spc="50" dirty="0">
              <a:ln w="0"/>
              <a:solidFill>
                <a:srgbClr val="FFC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268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07E454-7108-08DD-6BE0-49BA518A9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10BE28-C299-F1B3-6825-D9FE5EEFD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9D780A69-91C7-1604-18E5-C1AE43907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9DB9D3A6-92C1-449F-BD65-B31B5AA5B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6A236448-98B1-3D2C-37CD-CCD6E622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A7A12C21-8EA9-58B6-6F49-2B0D64A8D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7" name="Rectangle 20">
            <a:extLst>
              <a:ext uri="{FF2B5EF4-FFF2-40B4-BE49-F238E27FC236}">
                <a16:creationId xmlns:a16="http://schemas.microsoft.com/office/drawing/2014/main" id="{0D6932E6-CF21-CBCF-8244-6C214750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6" name="Espaço Reservado para Conteúdo 5" descr="E aí, em que lugar você está na fila das pessoas que tenta agradar? |  Jornal de Brasília">
            <a:extLst>
              <a:ext uri="{FF2B5EF4-FFF2-40B4-BE49-F238E27FC236}">
                <a16:creationId xmlns:a16="http://schemas.microsoft.com/office/drawing/2014/main" id="{0B0A5E4D-302F-C751-FC0B-D7E431A7E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697407"/>
            <a:ext cx="9719948" cy="5467470"/>
          </a:xfrm>
          <a:prstGeom prst="rect">
            <a:avLst/>
          </a:prstGeom>
        </p:spPr>
      </p:pic>
      <p:sp>
        <p:nvSpPr>
          <p:cNvPr id="48" name="Título 1">
            <a:extLst>
              <a:ext uri="{FF2B5EF4-FFF2-40B4-BE49-F238E27FC236}">
                <a16:creationId xmlns:a16="http://schemas.microsoft.com/office/drawing/2014/main" id="{F38CE862-3138-2DA6-A70F-4E78C48EC626}"/>
              </a:ext>
            </a:extLst>
          </p:cNvPr>
          <p:cNvSpPr>
            <a:spLocks noGrp="1"/>
          </p:cNvSpPr>
          <p:nvPr/>
        </p:nvSpPr>
        <p:spPr>
          <a:xfrm rot="16200000">
            <a:off x="-1489820" y="1691798"/>
            <a:ext cx="3963825" cy="5747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cs typeface="Arial"/>
              </a:rPr>
              <a:t>O PROBLEMA</a:t>
            </a:r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FFC62D-0D8F-C113-AB99-1183A74F889A}"/>
              </a:ext>
            </a:extLst>
          </p:cNvPr>
          <p:cNvSpPr>
            <a:spLocks noGrp="1"/>
          </p:cNvSpPr>
          <p:nvPr/>
        </p:nvSpPr>
        <p:spPr>
          <a:xfrm>
            <a:off x="4088596" y="800401"/>
            <a:ext cx="5056504" cy="6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dirty="0">
                <a:solidFill>
                  <a:srgbClr val="1F2D29"/>
                </a:solidFill>
                <a:cs typeface="Arial"/>
              </a:rPr>
              <a:t>FILAS INTERMINÁVEIS</a:t>
            </a:r>
            <a:endParaRPr lang="pt-BR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580537F-10BB-2E29-181F-56DC75A53169}"/>
              </a:ext>
            </a:extLst>
          </p:cNvPr>
          <p:cNvSpPr>
            <a:spLocks noGrp="1"/>
          </p:cNvSpPr>
          <p:nvPr/>
        </p:nvSpPr>
        <p:spPr>
          <a:xfrm>
            <a:off x="5842634" y="4667909"/>
            <a:ext cx="5070881" cy="1394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rgbClr val="1F2D29"/>
                </a:solidFill>
                <a:cs typeface="Arial"/>
              </a:rPr>
              <a:t>TE FAZEM</a:t>
            </a:r>
            <a:endParaRPr lang="pt-BR"/>
          </a:p>
          <a:p>
            <a:pPr>
              <a:spcAft>
                <a:spcPts val="600"/>
              </a:spcAft>
            </a:pPr>
            <a:r>
              <a:rPr lang="en-US" sz="4400">
                <a:solidFill>
                  <a:srgbClr val="1F2D29"/>
                </a:solidFill>
                <a:cs typeface="Arial"/>
              </a:rPr>
              <a:t>PERDER O DIA</a:t>
            </a:r>
          </a:p>
        </p:txBody>
      </p:sp>
    </p:spTree>
    <p:extLst>
      <p:ext uri="{BB962C8B-B14F-4D97-AF65-F5344CB8AC3E}">
        <p14:creationId xmlns:p14="http://schemas.microsoft.com/office/powerpoint/2010/main" val="406092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DevSecOps passo a passo">
            <a:extLst>
              <a:ext uri="{FF2B5EF4-FFF2-40B4-BE49-F238E27FC236}">
                <a16:creationId xmlns:a16="http://schemas.microsoft.com/office/drawing/2014/main" id="{81859596-C04F-24A9-DE82-F28BA22314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2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1F75E59-5AF2-D910-3D90-FF38FEA77B8C}"/>
              </a:ext>
            </a:extLst>
          </p:cNvPr>
          <p:cNvSpPr txBox="1">
            <a:spLocks/>
          </p:cNvSpPr>
          <p:nvPr/>
        </p:nvSpPr>
        <p:spPr>
          <a:xfrm>
            <a:off x="1007760" y="3612630"/>
            <a:ext cx="10714548" cy="3227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Bruno Nunes</a:t>
            </a:r>
            <a:r>
              <a:rPr lang="en-US" sz="2900" dirty="0">
                <a:latin typeface="+mn-lt"/>
                <a:ea typeface="+mn-ea"/>
                <a:cs typeface="+mn-cs"/>
              </a:rPr>
              <a:t> – Rotas e APIs</a:t>
            </a:r>
            <a:endParaRPr lang="pt-BR" dirty="0">
              <a:ea typeface="+mn-ea"/>
              <a:cs typeface="+mn-cs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Murilo Torres</a:t>
            </a:r>
            <a:r>
              <a:rPr lang="en-US" sz="2900" dirty="0">
                <a:latin typeface="+mn-lt"/>
                <a:ea typeface="+mn-ea"/>
                <a:cs typeface="+mn-cs"/>
              </a:rPr>
              <a:t> – </a:t>
            </a:r>
            <a:r>
              <a:rPr lang="en-US" sz="2900" dirty="0" err="1">
                <a:latin typeface="+mn-lt"/>
                <a:ea typeface="+mn-ea"/>
                <a:cs typeface="+mn-cs"/>
              </a:rPr>
              <a:t>Diagramas</a:t>
            </a:r>
            <a:r>
              <a:rPr lang="en-US" sz="2900" dirty="0">
                <a:latin typeface="+mn-lt"/>
                <a:ea typeface="+mn-ea"/>
                <a:cs typeface="+mn-cs"/>
              </a:rPr>
              <a:t> e BD</a:t>
            </a:r>
            <a:endParaRPr lang="en-US" sz="2900" dirty="0">
              <a:latin typeface="+mn-lt"/>
              <a:ea typeface="+mn-ea"/>
              <a:cs typeface="Arial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Thiago Andrade</a:t>
            </a:r>
            <a:r>
              <a:rPr lang="en-US" sz="2900" dirty="0">
                <a:latin typeface="+mn-lt"/>
                <a:ea typeface="+mn-ea"/>
                <a:cs typeface="+mn-cs"/>
              </a:rPr>
              <a:t> – </a:t>
            </a:r>
            <a:r>
              <a:rPr lang="en-US" sz="2900" dirty="0" err="1">
                <a:latin typeface="+mn-lt"/>
                <a:ea typeface="+mn-ea"/>
                <a:cs typeface="+mn-cs"/>
              </a:rPr>
              <a:t>Gestão</a:t>
            </a:r>
            <a:r>
              <a:rPr lang="en-US" sz="2900" dirty="0">
                <a:latin typeface="+mn-lt"/>
                <a:ea typeface="+mn-ea"/>
                <a:cs typeface="+mn-cs"/>
              </a:rPr>
              <a:t> de </a:t>
            </a:r>
            <a:r>
              <a:rPr lang="en-US" sz="2900" dirty="0" err="1">
                <a:latin typeface="+mn-lt"/>
                <a:ea typeface="+mn-ea"/>
                <a:cs typeface="+mn-cs"/>
              </a:rPr>
              <a:t>Projetos</a:t>
            </a:r>
            <a:endParaRPr lang="en-US" sz="2900" dirty="0" err="1">
              <a:latin typeface="+mn-lt"/>
              <a:ea typeface="+mn-ea"/>
              <a:cs typeface="Arial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Thiago Pereira </a:t>
            </a:r>
            <a:r>
              <a:rPr lang="en-US" sz="2900" dirty="0">
                <a:latin typeface="+mn-lt"/>
                <a:ea typeface="+mn-ea"/>
                <a:cs typeface="+mn-cs"/>
              </a:rPr>
              <a:t>– </a:t>
            </a:r>
            <a:r>
              <a:rPr lang="en-US" sz="2900" dirty="0" err="1">
                <a:latin typeface="+mn-lt"/>
                <a:ea typeface="+mn-ea"/>
                <a:cs typeface="+mn-cs"/>
              </a:rPr>
              <a:t>Requisitos</a:t>
            </a:r>
            <a:r>
              <a:rPr lang="en-US" sz="2900" dirty="0">
                <a:latin typeface="+mn-lt"/>
                <a:ea typeface="+mn-ea"/>
                <a:cs typeface="+mn-cs"/>
              </a:rPr>
              <a:t> e </a:t>
            </a:r>
            <a:r>
              <a:rPr lang="en-US" sz="2900" dirty="0" err="1">
                <a:latin typeface="+mn-lt"/>
                <a:ea typeface="+mn-ea"/>
                <a:cs typeface="+mn-cs"/>
              </a:rPr>
              <a:t>Documentos</a:t>
            </a:r>
            <a:endParaRPr lang="en-US" sz="2900" dirty="0" err="1">
              <a:latin typeface="+mn-lt"/>
              <a:ea typeface="+mn-ea"/>
              <a:cs typeface="Arial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dirty="0">
                <a:latin typeface="+mn-lt"/>
                <a:ea typeface="+mn-ea"/>
                <a:cs typeface="+mn-cs"/>
              </a:rPr>
              <a:t> </a:t>
            </a:r>
            <a:r>
              <a:rPr lang="en-US" sz="2900" b="1" dirty="0">
                <a:latin typeface="+mn-lt"/>
                <a:ea typeface="+mn-ea"/>
                <a:cs typeface="+mn-cs"/>
              </a:rPr>
              <a:t>Vinícius Nunes</a:t>
            </a:r>
            <a:r>
              <a:rPr lang="en-US" sz="2900" dirty="0">
                <a:latin typeface="+mn-lt"/>
                <a:ea typeface="+mn-ea"/>
                <a:cs typeface="+mn-cs"/>
              </a:rPr>
              <a:t>  – </a:t>
            </a:r>
            <a:r>
              <a:rPr lang="en-US" sz="2900" dirty="0" err="1">
                <a:latin typeface="+mn-lt"/>
                <a:ea typeface="+mn-ea"/>
                <a:cs typeface="+mn-cs"/>
              </a:rPr>
              <a:t>Roteiros</a:t>
            </a:r>
            <a:r>
              <a:rPr lang="en-US" sz="2900" dirty="0">
                <a:latin typeface="+mn-lt"/>
                <a:ea typeface="+mn-ea"/>
                <a:cs typeface="+mn-cs"/>
              </a:rPr>
              <a:t> e </a:t>
            </a:r>
            <a:r>
              <a:rPr lang="en-US" sz="2900" dirty="0" err="1">
                <a:latin typeface="+mn-lt"/>
                <a:ea typeface="+mn-ea"/>
                <a:cs typeface="+mn-cs"/>
              </a:rPr>
              <a:t>Apresentações</a:t>
            </a:r>
            <a:endParaRPr lang="en-US" sz="2900" dirty="0" err="1">
              <a:latin typeface="+mn-lt"/>
              <a:ea typeface="+mn-ea"/>
              <a:cs typeface="Arial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900" dirty="0">
              <a:latin typeface="+mn-lt"/>
              <a:ea typeface="+mn-ea"/>
              <a:cs typeface="Arial" panose="020B0604020202020204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0BB0F05-52E2-13F7-E6DC-3EB0B73A3F60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EQUIPE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8512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48CB7-4BA6-93A0-8608-F8E74F994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77A9754-6570-37A0-6138-24F7D30FB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A5C8B92-F17B-C047-7089-6BD144FE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E8E1AB6-8D9E-8877-3BFB-E7C500FBF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D7F46C2-E3F8-9132-3F5B-C707F304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76A03C4-554C-DBEB-AB97-650B6D2F6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F5C107-5822-4FE6-F0EA-CA9FC008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6F8DA7-670C-C8EE-7145-C8491C03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607313" y="2362029"/>
            <a:ext cx="8210867" cy="6555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cs typeface="Arial"/>
              </a:rPr>
              <a:t>GRUPOS E PERMISSÕES</a:t>
            </a:r>
            <a:endParaRPr lang="pt-BR" sz="4800" b="1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8CF284E-2858-3691-7739-DAAA0320D21B}"/>
              </a:ext>
            </a:extLst>
          </p:cNvPr>
          <p:cNvGrpSpPr/>
          <p:nvPr/>
        </p:nvGrpSpPr>
        <p:grpSpPr>
          <a:xfrm>
            <a:off x="1734268" y="470784"/>
            <a:ext cx="10302834" cy="2308324"/>
            <a:chOff x="1734268" y="1115357"/>
            <a:chExt cx="10302834" cy="2308324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564A8B07-C9A7-1B7C-27AE-84D359E2C2AD}"/>
                </a:ext>
              </a:extLst>
            </p:cNvPr>
            <p:cNvGrpSpPr/>
            <p:nvPr/>
          </p:nvGrpSpPr>
          <p:grpSpPr>
            <a:xfrm>
              <a:off x="1734268" y="1333506"/>
              <a:ext cx="1482969" cy="1318028"/>
              <a:chOff x="1734268" y="1097752"/>
              <a:chExt cx="1482969" cy="1318028"/>
            </a:xfrm>
          </p:grpSpPr>
          <p:pic>
            <p:nvPicPr>
              <p:cNvPr id="3" name="Imagem 2" descr="Desenho de personagem de desenho animado&#10;&#10;Descrição gerada automaticamente">
                <a:extLst>
                  <a:ext uri="{FF2B5EF4-FFF2-40B4-BE49-F238E27FC236}">
                    <a16:creationId xmlns:a16="http://schemas.microsoft.com/office/drawing/2014/main" id="{E68688D8-C6B4-D65C-887E-3B5660EEF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5994" y="1097752"/>
                <a:ext cx="959516" cy="959516"/>
              </a:xfrm>
              <a:prstGeom prst="rect">
                <a:avLst/>
              </a:prstGeom>
            </p:spPr>
          </p:pic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EA0861C-6E1B-A624-48A1-E0BC8B605A7F}"/>
                  </a:ext>
                </a:extLst>
              </p:cNvPr>
              <p:cNvSpPr txBox="1"/>
              <p:nvPr/>
            </p:nvSpPr>
            <p:spPr>
              <a:xfrm>
                <a:off x="1734268" y="2046448"/>
                <a:ext cx="14829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>
                    <a:cs typeface="Arial"/>
                  </a:rPr>
                  <a:t>Equipe NAF </a:t>
                </a:r>
                <a:endParaRPr lang="pt-BR" dirty="0"/>
              </a:p>
            </p:txBody>
          </p: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F2E4A7F-24E9-0B94-4346-E90E59F0200B}"/>
                </a:ext>
              </a:extLst>
            </p:cNvPr>
            <p:cNvSpPr txBox="1"/>
            <p:nvPr/>
          </p:nvSpPr>
          <p:spPr>
            <a:xfrm>
              <a:off x="4827394" y="1115357"/>
              <a:ext cx="7209708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cs typeface="Arial"/>
                </a:rPr>
                <a:t>Acessa</a:t>
              </a:r>
              <a:r>
                <a:rPr lang="en-US" b="1" dirty="0">
                  <a:cs typeface="Arial"/>
                </a:rPr>
                <a:t> com Login e </a:t>
              </a:r>
              <a:r>
                <a:rPr lang="en-US" b="1" dirty="0" err="1">
                  <a:cs typeface="Arial"/>
                </a:rPr>
                <a:t>Senha</a:t>
              </a:r>
              <a:r>
                <a:rPr lang="en-US" b="1" dirty="0">
                  <a:cs typeface="Arial"/>
                </a:rPr>
                <a:t> Gerado no portal Agenda </a:t>
              </a:r>
              <a:r>
                <a:rPr lang="en-US" b="1" dirty="0" err="1">
                  <a:cs typeface="Arial"/>
                </a:rPr>
                <a:t>Fácil</a:t>
              </a:r>
              <a:endParaRPr lang="en-US" b="1" dirty="0">
                <a:cs typeface="Arial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Disponibiliza</a:t>
              </a:r>
              <a:r>
                <a:rPr lang="en-US" dirty="0">
                  <a:cs typeface="Arial"/>
                </a:rPr>
                <a:t> as </a:t>
              </a:r>
              <a:r>
                <a:rPr lang="en-US" dirty="0" err="1">
                  <a:cs typeface="Arial"/>
                </a:rPr>
                <a:t>datas</a:t>
              </a:r>
              <a:r>
                <a:rPr lang="en-US" dirty="0">
                  <a:cs typeface="Arial"/>
                </a:rPr>
                <a:t> e </a:t>
              </a:r>
              <a:r>
                <a:rPr lang="en-US" dirty="0" err="1">
                  <a:cs typeface="Arial"/>
                </a:rPr>
                <a:t>horários</a:t>
              </a:r>
              <a:r>
                <a:rPr lang="en-US" dirty="0">
                  <a:cs typeface="Arial"/>
                </a:rPr>
                <a:t> para </a:t>
              </a:r>
              <a:r>
                <a:rPr lang="en-US" dirty="0" err="1">
                  <a:cs typeface="Arial"/>
                </a:rPr>
                <a:t>agendamento</a:t>
              </a:r>
              <a:endParaRPr lang="en-US" dirty="0">
                <a:cs typeface="Arial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Acompanha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agendamentos</a:t>
              </a:r>
              <a:endParaRPr lang="en-US" dirty="0">
                <a:cs typeface="Arial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Emite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relatórios</a:t>
              </a:r>
              <a:endParaRPr lang="en-US" dirty="0">
                <a:cs typeface="Arial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Cadastra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novos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usuários</a:t>
              </a:r>
              <a:r>
                <a:rPr lang="en-US" dirty="0">
                  <a:cs typeface="Arial"/>
                </a:rPr>
                <a:t> para equipe NAF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Confirma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ou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cancela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atendimentos</a:t>
              </a:r>
              <a:endParaRPr lang="en-US" dirty="0">
                <a:cs typeface="Arial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cs typeface="Arial"/>
              </a:endParaRPr>
            </a:p>
            <a:p>
              <a:r>
                <a:rPr lang="en-US" dirty="0">
                  <a:cs typeface="Arial"/>
                </a:rPr>
                <a:t>	</a:t>
              </a:r>
              <a:endParaRPr lang="pt-BR" dirty="0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8C3E876-6571-389D-DED5-6F9B43E07A5B}"/>
              </a:ext>
            </a:extLst>
          </p:cNvPr>
          <p:cNvGrpSpPr/>
          <p:nvPr/>
        </p:nvGrpSpPr>
        <p:grpSpPr>
          <a:xfrm>
            <a:off x="871386" y="2772342"/>
            <a:ext cx="11112487" cy="1808405"/>
            <a:chOff x="871386" y="3026160"/>
            <a:chExt cx="11112487" cy="1808405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D4859EF7-23B8-0BC8-A5D1-BB3856C2F752}"/>
                </a:ext>
              </a:extLst>
            </p:cNvPr>
            <p:cNvGrpSpPr/>
            <p:nvPr/>
          </p:nvGrpSpPr>
          <p:grpSpPr>
            <a:xfrm>
              <a:off x="871386" y="3219099"/>
              <a:ext cx="3208732" cy="1615466"/>
              <a:chOff x="871386" y="2945312"/>
              <a:chExt cx="3208732" cy="1615466"/>
            </a:xfrm>
          </p:grpSpPr>
          <p:pic>
            <p:nvPicPr>
              <p:cNvPr id="7" name="Imagem 6" descr="Ícone&#10;&#10;Descrição gerada automaticamente">
                <a:extLst>
                  <a:ext uri="{FF2B5EF4-FFF2-40B4-BE49-F238E27FC236}">
                    <a16:creationId xmlns:a16="http://schemas.microsoft.com/office/drawing/2014/main" id="{2DE593D1-EC92-046C-251C-E14B7F97E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4150" y="2945312"/>
                <a:ext cx="963204" cy="963204"/>
              </a:xfrm>
              <a:prstGeom prst="rect">
                <a:avLst/>
              </a:prstGeom>
            </p:spPr>
          </p:pic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98BEC4E-2D4A-40D6-4024-07C89B124451}"/>
                  </a:ext>
                </a:extLst>
              </p:cNvPr>
              <p:cNvSpPr txBox="1"/>
              <p:nvPr/>
            </p:nvSpPr>
            <p:spPr>
              <a:xfrm>
                <a:off x="871386" y="3914447"/>
                <a:ext cx="32087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err="1">
                    <a:cs typeface="Arial"/>
                  </a:rPr>
                  <a:t>Clientes</a:t>
                </a:r>
                <a:r>
                  <a:rPr lang="en-US" dirty="0">
                    <a:cs typeface="Arial"/>
                  </a:rPr>
                  <a:t> </a:t>
                </a:r>
                <a:r>
                  <a:rPr lang="en-US" dirty="0" err="1">
                    <a:cs typeface="Arial"/>
                  </a:rPr>
                  <a:t>internos</a:t>
                </a:r>
                <a:r>
                  <a:rPr lang="en-US" dirty="0">
                    <a:cs typeface="Arial"/>
                  </a:rPr>
                  <a:t> do NAF (</a:t>
                </a:r>
                <a:r>
                  <a:rPr lang="en-US" dirty="0" err="1">
                    <a:cs typeface="Arial"/>
                  </a:rPr>
                  <a:t>Professores</a:t>
                </a:r>
                <a:r>
                  <a:rPr lang="en-US" dirty="0">
                    <a:cs typeface="Arial"/>
                  </a:rPr>
                  <a:t> e </a:t>
                </a:r>
                <a:r>
                  <a:rPr lang="en-US" dirty="0" err="1">
                    <a:cs typeface="Arial"/>
                  </a:rPr>
                  <a:t>Estudante</a:t>
                </a:r>
                <a:r>
                  <a:rPr lang="en-US" dirty="0">
                    <a:cs typeface="Arial"/>
                  </a:rPr>
                  <a:t> )</a:t>
                </a:r>
                <a:endParaRPr lang="pt-BR" dirty="0"/>
              </a:p>
            </p:txBody>
          </p:sp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B3F85F8-22A4-5B82-6459-F426E304F1DB}"/>
                </a:ext>
              </a:extLst>
            </p:cNvPr>
            <p:cNvSpPr txBox="1"/>
            <p:nvPr/>
          </p:nvSpPr>
          <p:spPr>
            <a:xfrm>
              <a:off x="4774165" y="3026160"/>
              <a:ext cx="720970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cs typeface="Arial"/>
                </a:rPr>
                <a:t>Acessa</a:t>
              </a:r>
              <a:r>
                <a:rPr lang="en-US" b="1" dirty="0">
                  <a:cs typeface="Arial"/>
                </a:rPr>
                <a:t> com Login e </a:t>
              </a:r>
              <a:r>
                <a:rPr lang="en-US" b="1" dirty="0" err="1">
                  <a:cs typeface="Arial"/>
                </a:rPr>
                <a:t>Senha</a:t>
              </a:r>
              <a:r>
                <a:rPr lang="en-US" b="1" dirty="0">
                  <a:cs typeface="Arial"/>
                </a:rPr>
                <a:t> do Portal </a:t>
              </a:r>
              <a:r>
                <a:rPr lang="en-US" b="1" dirty="0" err="1">
                  <a:cs typeface="Arial"/>
                </a:rPr>
                <a:t>Unifeso</a:t>
              </a:r>
              <a:endParaRPr lang="pt-BR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Realiza</a:t>
              </a:r>
              <a:r>
                <a:rPr lang="en-US" dirty="0">
                  <a:cs typeface="Arial"/>
                </a:rPr>
                <a:t> o </a:t>
              </a:r>
              <a:r>
                <a:rPr lang="en-US" dirty="0" err="1">
                  <a:cs typeface="Arial"/>
                </a:rPr>
                <a:t>próprio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agendamento</a:t>
              </a:r>
              <a:endParaRPr lang="en-US" dirty="0">
                <a:cs typeface="Arial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Recebe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protocolo</a:t>
              </a:r>
              <a:r>
                <a:rPr lang="en-US" dirty="0">
                  <a:cs typeface="Arial"/>
                </a:rPr>
                <a:t> de </a:t>
              </a:r>
              <a:r>
                <a:rPr lang="en-US" dirty="0" err="1">
                  <a:cs typeface="Arial"/>
                </a:rPr>
                <a:t>confirmação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por</a:t>
              </a:r>
              <a:r>
                <a:rPr lang="en-US" dirty="0">
                  <a:cs typeface="Arial"/>
                </a:rPr>
                <a:t> e-mail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Cria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novos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usuários</a:t>
              </a:r>
              <a:r>
                <a:rPr lang="en-US" dirty="0">
                  <a:cs typeface="Arial"/>
                </a:rPr>
                <a:t> para Equipe NAF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Confirma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ou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cancela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atendimentos</a:t>
              </a:r>
              <a:endParaRPr lang="en-US" dirty="0">
                <a:cs typeface="Arial"/>
              </a:endParaRPr>
            </a:p>
            <a:p>
              <a:r>
                <a:rPr lang="en-US" dirty="0">
                  <a:cs typeface="Arial"/>
                </a:rPr>
                <a:t>	</a:t>
              </a:r>
              <a:endParaRPr lang="pt-BR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3BBE66-B1C2-E92C-965A-1490685EA16A}"/>
              </a:ext>
            </a:extLst>
          </p:cNvPr>
          <p:cNvGrpSpPr/>
          <p:nvPr/>
        </p:nvGrpSpPr>
        <p:grpSpPr>
          <a:xfrm>
            <a:off x="1037561" y="5127978"/>
            <a:ext cx="10991801" cy="1521290"/>
            <a:chOff x="1037561" y="5008058"/>
            <a:chExt cx="10991801" cy="152129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DAEC2D07-EF40-06B2-1BFB-C8EC189FFC41}"/>
                </a:ext>
              </a:extLst>
            </p:cNvPr>
            <p:cNvGrpSpPr/>
            <p:nvPr/>
          </p:nvGrpSpPr>
          <p:grpSpPr>
            <a:xfrm>
              <a:off x="1037561" y="5008058"/>
              <a:ext cx="2876383" cy="1521290"/>
              <a:chOff x="1037561" y="5008058"/>
              <a:chExt cx="2876383" cy="1521290"/>
            </a:xfrm>
          </p:grpSpPr>
          <p:pic>
            <p:nvPicPr>
              <p:cNvPr id="6" name="Imagem 5" descr="Ícone&#10;&#10;Descrição gerada automaticamente">
                <a:extLst>
                  <a:ext uri="{FF2B5EF4-FFF2-40B4-BE49-F238E27FC236}">
                    <a16:creationId xmlns:a16="http://schemas.microsoft.com/office/drawing/2014/main" id="{EA4B7852-24E5-BAAB-2277-BA11AF917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3949" y="5008058"/>
                <a:ext cx="883607" cy="883607"/>
              </a:xfrm>
              <a:prstGeom prst="rect">
                <a:avLst/>
              </a:prstGeom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E4A90E2-7FAF-253A-0405-C1B7807C1364}"/>
                  </a:ext>
                </a:extLst>
              </p:cNvPr>
              <p:cNvSpPr txBox="1"/>
              <p:nvPr/>
            </p:nvSpPr>
            <p:spPr>
              <a:xfrm>
                <a:off x="1037561" y="5883017"/>
                <a:ext cx="287638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err="1">
                    <a:cs typeface="Arial"/>
                  </a:rPr>
                  <a:t>Clientes</a:t>
                </a:r>
                <a:r>
                  <a:rPr lang="en-US" dirty="0">
                    <a:cs typeface="Arial"/>
                  </a:rPr>
                  <a:t> </a:t>
                </a:r>
                <a:r>
                  <a:rPr lang="en-US" dirty="0" err="1">
                    <a:cs typeface="Arial"/>
                  </a:rPr>
                  <a:t>externos</a:t>
                </a:r>
                <a:r>
                  <a:rPr lang="en-US" dirty="0">
                    <a:cs typeface="Arial"/>
                  </a:rPr>
                  <a:t> do NAF</a:t>
                </a:r>
              </a:p>
              <a:p>
                <a:pPr algn="ctr"/>
                <a:r>
                  <a:rPr lang="en-US" dirty="0">
                    <a:cs typeface="Arial"/>
                  </a:rPr>
                  <a:t>(</a:t>
                </a:r>
                <a:r>
                  <a:rPr lang="en-US" dirty="0" err="1">
                    <a:cs typeface="Arial"/>
                  </a:rPr>
                  <a:t>Comunidade</a:t>
                </a:r>
                <a:r>
                  <a:rPr lang="en-US" dirty="0">
                    <a:cs typeface="Arial"/>
                  </a:rPr>
                  <a:t>)</a:t>
                </a:r>
                <a:endParaRPr lang="pt-BR" dirty="0"/>
              </a:p>
            </p:txBody>
          </p:sp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B35C509-9933-5E1A-199E-ECFEF906CD6C}"/>
                </a:ext>
              </a:extLst>
            </p:cNvPr>
            <p:cNvSpPr txBox="1"/>
            <p:nvPr/>
          </p:nvSpPr>
          <p:spPr>
            <a:xfrm>
              <a:off x="4819654" y="5030039"/>
              <a:ext cx="720970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cs typeface="Arial"/>
                </a:rPr>
                <a:t>Acessa</a:t>
              </a:r>
              <a:r>
                <a:rPr lang="en-US" b="1" dirty="0">
                  <a:cs typeface="Arial"/>
                </a:rPr>
                <a:t> com CPF e Data de Nascimento</a:t>
              </a:r>
              <a:endParaRPr lang="pt-BR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Realiza</a:t>
              </a:r>
              <a:r>
                <a:rPr lang="en-US" dirty="0">
                  <a:cs typeface="Arial"/>
                </a:rPr>
                <a:t> o </a:t>
              </a:r>
              <a:r>
                <a:rPr lang="en-US" dirty="0" err="1">
                  <a:cs typeface="Arial"/>
                </a:rPr>
                <a:t>próprio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cadastro</a:t>
              </a:r>
              <a:endParaRPr lang="en-US" dirty="0">
                <a:cs typeface="Arial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Realiza</a:t>
              </a:r>
              <a:r>
                <a:rPr lang="en-US" dirty="0">
                  <a:cs typeface="Arial"/>
                </a:rPr>
                <a:t> o </a:t>
              </a:r>
              <a:r>
                <a:rPr lang="en-US" dirty="0" err="1">
                  <a:cs typeface="Arial"/>
                </a:rPr>
                <a:t>próprio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agendamento</a:t>
              </a:r>
              <a:endParaRPr lang="en-US" dirty="0">
                <a:cs typeface="Arial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cs typeface="Arial"/>
                </a:rPr>
                <a:t>Recebe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protocolo</a:t>
              </a:r>
              <a:r>
                <a:rPr lang="en-US" dirty="0">
                  <a:cs typeface="Arial"/>
                </a:rPr>
                <a:t> de </a:t>
              </a:r>
              <a:r>
                <a:rPr lang="en-US" dirty="0" err="1">
                  <a:cs typeface="Arial"/>
                </a:rPr>
                <a:t>confirmação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por</a:t>
              </a:r>
              <a:r>
                <a:rPr lang="en-US" dirty="0">
                  <a:cs typeface="Arial"/>
                </a:rPr>
                <a:t> e-mail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cs typeface="Arial"/>
                </a:rPr>
                <a:t>Cancela o </a:t>
              </a:r>
              <a:r>
                <a:rPr lang="en-US" dirty="0" err="1">
                  <a:cs typeface="Arial"/>
                </a:rPr>
                <a:t>próprio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atendimento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agendado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027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557F-8F31-B9DA-52F4-8DBE6006C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6F021CC-FD56-1217-FF99-03246A93250D}"/>
              </a:ext>
            </a:extLst>
          </p:cNvPr>
          <p:cNvSpPr txBox="1">
            <a:spLocks/>
          </p:cNvSpPr>
          <p:nvPr/>
        </p:nvSpPr>
        <p:spPr>
          <a:xfrm>
            <a:off x="2446762" y="648805"/>
            <a:ext cx="7958331" cy="8940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cs typeface="Arial"/>
              </a:rPr>
              <a:t>DICAS PRO PITCH</a:t>
            </a:r>
            <a:endParaRPr lang="pt-BR" sz="1800" b="1" dirty="0">
              <a:cs typeface="Arial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D1ED440-700A-BA7F-93FC-35A97F3D3DF5}"/>
              </a:ext>
            </a:extLst>
          </p:cNvPr>
          <p:cNvSpPr/>
          <p:nvPr/>
        </p:nvSpPr>
        <p:spPr>
          <a:xfrm>
            <a:off x="1054735" y="2087654"/>
            <a:ext cx="65841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linkClick r:id="rId2"/>
              </a:rPr>
              <a:t>https://www.youtube.com/watch?v=blGWa3c3qRw</a:t>
            </a:r>
            <a:endParaRPr lang="pt-BR" sz="2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A8EF9D-DD71-8AD0-2C46-419B90309DCF}"/>
              </a:ext>
            </a:extLst>
          </p:cNvPr>
          <p:cNvSpPr/>
          <p:nvPr/>
        </p:nvSpPr>
        <p:spPr>
          <a:xfrm>
            <a:off x="-1995258" y="1638938"/>
            <a:ext cx="20409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Regras o </a:t>
            </a:r>
            <a:r>
              <a:rPr lang="pt-BR" sz="2000" b="1" spc="50" dirty="0" err="1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Prof</a:t>
            </a:r>
            <a:r>
              <a:rPr lang="pt-B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</a:p>
          <a:p>
            <a:pPr algn="ctr"/>
            <a:endParaRPr lang="pt-BR" sz="2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290" name="Picture 2" descr="Pitch: o que é, tipos e como elaborar">
            <a:extLst>
              <a:ext uri="{FF2B5EF4-FFF2-40B4-BE49-F238E27FC236}">
                <a16:creationId xmlns:a16="http://schemas.microsoft.com/office/drawing/2014/main" id="{6B2D47B3-40D9-9456-B1F4-D41559D8B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" b="23192"/>
          <a:stretch/>
        </p:blipFill>
        <p:spPr bwMode="auto">
          <a:xfrm>
            <a:off x="1054735" y="2694803"/>
            <a:ext cx="9753600" cy="393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42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350D7-22F2-F900-3069-2F932113D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1DA8A0E-7CC5-6A44-F196-197B3A9BE778}"/>
              </a:ext>
            </a:extLst>
          </p:cNvPr>
          <p:cNvSpPr txBox="1">
            <a:spLocks/>
          </p:cNvSpPr>
          <p:nvPr/>
        </p:nvSpPr>
        <p:spPr>
          <a:xfrm rot="16200000">
            <a:off x="-3431977" y="2759028"/>
            <a:ext cx="7958331" cy="8940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cs typeface="Arial"/>
              </a:rPr>
              <a:t>DICAS PRO PITCH</a:t>
            </a:r>
            <a:endParaRPr lang="pt-BR" sz="1800" b="1" dirty="0">
              <a:cs typeface="Arial"/>
            </a:endParaRPr>
          </a:p>
        </p:txBody>
      </p:sp>
      <p:pic>
        <p:nvPicPr>
          <p:cNvPr id="13314" name="Picture 2" descr="Dicas de elaboração de um bom pitch para sua startup - Sebrae">
            <a:extLst>
              <a:ext uri="{FF2B5EF4-FFF2-40B4-BE49-F238E27FC236}">
                <a16:creationId xmlns:a16="http://schemas.microsoft.com/office/drawing/2014/main" id="{FF755A5B-F6D0-BD24-BCD9-207F38D9F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28620"/>
            <a:ext cx="5842000" cy="377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9 técnicas para construir o pitch de vendas perfeito com exemplos">
            <a:extLst>
              <a:ext uri="{FF2B5EF4-FFF2-40B4-BE49-F238E27FC236}">
                <a16:creationId xmlns:a16="http://schemas.microsoft.com/office/drawing/2014/main" id="{386AB2B3-F466-8D4B-FF38-A0975C8CB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28" y="1565956"/>
            <a:ext cx="5138057" cy="513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>
            <a:extLst>
              <a:ext uri="{FF2B5EF4-FFF2-40B4-BE49-F238E27FC236}">
                <a16:creationId xmlns:a16="http://schemas.microsoft.com/office/drawing/2014/main" id="{72DA44D5-8095-3BB6-7059-75FB65F883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17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6CC4C-9033-A6A1-8C9C-8ECC8A57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D845D7-3ED6-2017-AADB-40D810A29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21A07108-522D-78B5-3F76-85114F0BF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5C0A9D16-AA03-78BF-C75A-0DB6555C3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6D47661F-0367-460D-9833-C349F9E18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53719FC3-BEE1-1F43-9F5E-6D3096616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7" name="Rectangle 20">
            <a:extLst>
              <a:ext uri="{FF2B5EF4-FFF2-40B4-BE49-F238E27FC236}">
                <a16:creationId xmlns:a16="http://schemas.microsoft.com/office/drawing/2014/main" id="{9EB3B28B-9CB2-1E4B-6894-64E5E729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6" name="Espaço Reservado para Conteúdo 5" descr="E aí, em que lugar você está na fila das pessoas que tenta agradar? |  Jornal de Brasília">
            <a:extLst>
              <a:ext uri="{FF2B5EF4-FFF2-40B4-BE49-F238E27FC236}">
                <a16:creationId xmlns:a16="http://schemas.microsoft.com/office/drawing/2014/main" id="{45FBC099-F77F-2E7B-420A-A8E9B8FF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697407"/>
            <a:ext cx="9719948" cy="54674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F661E02-610C-8CBA-435A-96079E7265B5}"/>
              </a:ext>
            </a:extLst>
          </p:cNvPr>
          <p:cNvSpPr>
            <a:spLocks noGrp="1"/>
          </p:cNvSpPr>
          <p:nvPr/>
        </p:nvSpPr>
        <p:spPr>
          <a:xfrm>
            <a:off x="3897443" y="800401"/>
            <a:ext cx="5247657" cy="6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dirty="0">
                <a:solidFill>
                  <a:srgbClr val="1F2D29"/>
                </a:solidFill>
                <a:cs typeface="Arial"/>
              </a:rPr>
              <a:t>VOCÊ JÁ PERDEU HORAS DO DIA</a:t>
            </a:r>
            <a:endParaRPr lang="pt-BR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A8D660A-A951-2ABF-E0DC-43221BB9FED2}"/>
              </a:ext>
            </a:extLst>
          </p:cNvPr>
          <p:cNvSpPr>
            <a:spLocks noGrp="1"/>
          </p:cNvSpPr>
          <p:nvPr/>
        </p:nvSpPr>
        <p:spPr>
          <a:xfrm>
            <a:off x="5842634" y="4667909"/>
            <a:ext cx="5070881" cy="1394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t-BR" sz="4400" dirty="0">
                <a:solidFill>
                  <a:srgbClr val="1F2D29"/>
                </a:solidFill>
                <a:cs typeface="Arial"/>
              </a:rPr>
              <a:t>EM FILAS</a:t>
            </a:r>
          </a:p>
          <a:p>
            <a:pPr>
              <a:spcAft>
                <a:spcPts val="600"/>
              </a:spcAft>
            </a:pPr>
            <a:r>
              <a:rPr lang="pt-BR" sz="4400" dirty="0">
                <a:solidFill>
                  <a:srgbClr val="1F2D29"/>
                </a:solidFill>
                <a:cs typeface="Arial"/>
              </a:rPr>
              <a:t>INTERMINÁVEIS?</a:t>
            </a:r>
            <a:endParaRPr lang="en-US" sz="4400" dirty="0">
              <a:solidFill>
                <a:srgbClr val="1F2D29"/>
              </a:solidFill>
              <a:cs typeface="Arial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65651C6-70A0-8A86-D5B3-EEEA129A2944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29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" name="Imagem 3" descr="Pessoas que chegam atrasadas têm vidas mais longas e bem-sucedidas,  comprova estudo - O Segredo">
            <a:extLst>
              <a:ext uri="{FF2B5EF4-FFF2-40B4-BE49-F238E27FC236}">
                <a16:creationId xmlns:a16="http://schemas.microsoft.com/office/drawing/2014/main" id="{E6137D82-68BA-9E32-4DAB-E4BDA557A4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22"/>
          <a:stretch/>
        </p:blipFill>
        <p:spPr>
          <a:xfrm>
            <a:off x="1294321" y="726990"/>
            <a:ext cx="9360861" cy="538589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9217F4E-85D1-F44E-675D-E5C41AB981D9}"/>
              </a:ext>
            </a:extLst>
          </p:cNvPr>
          <p:cNvSpPr>
            <a:spLocks noGrp="1"/>
          </p:cNvSpPr>
          <p:nvPr/>
        </p:nvSpPr>
        <p:spPr>
          <a:xfrm>
            <a:off x="2116594" y="104930"/>
            <a:ext cx="7716315" cy="6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PRA RESOLVER UM PROBLEMA,</a:t>
            </a:r>
            <a:endParaRPr lang="pt-BR" sz="2800" dirty="0">
              <a:cs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FCEFE14-9FB9-FAC8-7B16-BE20B9AB0F7E}"/>
              </a:ext>
            </a:extLst>
          </p:cNvPr>
          <p:cNvSpPr>
            <a:spLocks noGrp="1"/>
          </p:cNvSpPr>
          <p:nvPr/>
        </p:nvSpPr>
        <p:spPr>
          <a:xfrm>
            <a:off x="2185172" y="6197728"/>
            <a:ext cx="7579158" cy="632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ACABOU GERANDO OUTRO?</a:t>
            </a:r>
            <a:endParaRPr lang="pt-BR" sz="1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B9B8C9-D476-0571-E689-BE39BB6DFD96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25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F9641-32E8-7EAE-2E47-085EE12B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CB2FA4E-76C3-A8C5-C910-1DEA6160F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38BAEB-029B-CEEF-BF97-7BA87D0CA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8E7D24B-AB2D-687A-DC1C-999C293BE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8C8C20-472D-9C80-98A7-201E2C68D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1D18CE-20BB-5A11-FF45-0702F92D8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165998-A3E1-85AD-2F88-BABB531A2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DA17D97-47F1-63D5-ACDF-5B9925AAD689}"/>
              </a:ext>
            </a:extLst>
          </p:cNvPr>
          <p:cNvSpPr>
            <a:spLocks noGrp="1"/>
          </p:cNvSpPr>
          <p:nvPr/>
        </p:nvSpPr>
        <p:spPr>
          <a:xfrm>
            <a:off x="2116594" y="104930"/>
            <a:ext cx="7716315" cy="6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SEUS CLIENTES RECLAMAM</a:t>
            </a:r>
            <a:endParaRPr lang="pt-BR" sz="2800" dirty="0">
              <a:cs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2B9F09C-45B6-0B40-143B-F8AF16831AB6}"/>
              </a:ext>
            </a:extLst>
          </p:cNvPr>
          <p:cNvSpPr>
            <a:spLocks noGrp="1"/>
          </p:cNvSpPr>
          <p:nvPr/>
        </p:nvSpPr>
        <p:spPr>
          <a:xfrm>
            <a:off x="2185172" y="6197728"/>
            <a:ext cx="7579158" cy="632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QUE O ATENDIMENTO DEMORA?</a:t>
            </a:r>
            <a:endParaRPr lang="pt-BR" sz="1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D1CCC7E-07DD-DB16-5AF7-42132FE595BF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F9BEC9E-6D9B-FAF8-13A3-24D1FAA7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27" y="598745"/>
            <a:ext cx="7464864" cy="55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41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7" name="Rectangle 2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1034" name="Picture 10" descr="Equipe jovem cansada trabalhando em um projeto de negócio pesado | Foto  Premium">
            <a:extLst>
              <a:ext uri="{FF2B5EF4-FFF2-40B4-BE49-F238E27FC236}">
                <a16:creationId xmlns:a16="http://schemas.microsoft.com/office/drawing/2014/main" id="{A4CEA714-6DC0-58C4-DDC8-383CD445A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75" y="689549"/>
            <a:ext cx="7716315" cy="51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8DA2A2A-21E9-0D8E-6FB5-A96EE4132F0C}"/>
              </a:ext>
            </a:extLst>
          </p:cNvPr>
          <p:cNvSpPr>
            <a:spLocks noGrp="1"/>
          </p:cNvSpPr>
          <p:nvPr/>
        </p:nvSpPr>
        <p:spPr>
          <a:xfrm>
            <a:off x="1139506" y="147273"/>
            <a:ext cx="10090451" cy="542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>
                <a:cs typeface="Arial"/>
              </a:rPr>
              <a:t>SUA EQUIPE ESTÁ CANSADA DE TAREFAS MANUAIS</a:t>
            </a:r>
            <a:endParaRPr lang="pt-BR" sz="2800" dirty="0">
              <a:cs typeface="Arial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5369D03D-224D-B0B0-2D28-5125731C9703}"/>
              </a:ext>
            </a:extLst>
          </p:cNvPr>
          <p:cNvSpPr>
            <a:spLocks noGrp="1"/>
          </p:cNvSpPr>
          <p:nvPr/>
        </p:nvSpPr>
        <p:spPr>
          <a:xfrm>
            <a:off x="1049706" y="6076223"/>
            <a:ext cx="10090451" cy="542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QUE GERAM STRESS E RETRABALHO?</a:t>
            </a:r>
            <a:endParaRPr lang="pt-BR" sz="2800" dirty="0">
              <a:cs typeface="Arial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D22F4C0-DD42-FC9D-CDA7-88AF3200EE56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318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8BA5D0-F47F-7780-098A-619C4C70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D851B8F5-A7DE-1CFC-66DE-4A013F304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235E399-622B-C9C6-2B6A-DF8D12004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AF667323-97A8-17E9-A8CF-E3781C214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057BD7-9C2E-C03C-9D3E-CA7D9D33A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475AEF7-3099-DD0B-E844-95FE7AEED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DA2CF6F-9659-F8E6-2BE1-407ED4AD4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0E9A141-8E41-F27F-3D4F-C7E6EE4D5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7656D1-B377-F449-EC6F-B06E28181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77C0361D-2599-4C74-B6F5-C98985AC1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9A186FC-9478-E34F-32D7-EC818B05F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077D73A4-3B82-64C6-BEF0-22B3877E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1145949-4C8B-CB2D-5F6D-62340B508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B45DEE-FAE4-724D-16A4-5193A0AA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0232C03-66E0-3D4F-1839-F20CA8EE4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B92CF9-6656-7937-BF1B-677E828B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60" y="-122730"/>
            <a:ext cx="10434337" cy="69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B583E2B-3394-A6D9-A985-E560395892F5}"/>
              </a:ext>
            </a:extLst>
          </p:cNvPr>
          <p:cNvSpPr txBox="1"/>
          <p:nvPr/>
        </p:nvSpPr>
        <p:spPr>
          <a:xfrm>
            <a:off x="1940568" y="140279"/>
            <a:ext cx="23588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cs typeface="Arial"/>
              </a:rPr>
              <a:t>E SE…</a:t>
            </a:r>
            <a:endParaRPr lang="pt-BR" sz="4400" b="1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B78C86-C75F-5AFB-D62B-1E93299B96B3}"/>
              </a:ext>
            </a:extLst>
          </p:cNvPr>
          <p:cNvSpPr txBox="1"/>
          <p:nvPr/>
        </p:nvSpPr>
        <p:spPr>
          <a:xfrm>
            <a:off x="1005401" y="2513337"/>
            <a:ext cx="42291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2"/>
                </a:solidFill>
                <a:cs typeface="Arial"/>
              </a:rPr>
              <a:t>PRÁTICA E SEGURA</a:t>
            </a:r>
            <a:endParaRPr lang="pt-BR" sz="32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ECDDDF-BB97-C20B-41DE-B9AB60923521}"/>
              </a:ext>
            </a:extLst>
          </p:cNvPr>
          <p:cNvSpPr txBox="1"/>
          <p:nvPr/>
        </p:nvSpPr>
        <p:spPr>
          <a:xfrm>
            <a:off x="1164569" y="1137138"/>
            <a:ext cx="39108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EXISTISSE UMA FERRAMENTA</a:t>
            </a:r>
            <a:endParaRPr lang="pt-BR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E3E948-B3E5-9C0F-D11E-D7EF5D8FFFBC}"/>
              </a:ext>
            </a:extLst>
          </p:cNvPr>
          <p:cNvSpPr txBox="1"/>
          <p:nvPr/>
        </p:nvSpPr>
        <p:spPr>
          <a:xfrm>
            <a:off x="8252532" y="1943950"/>
            <a:ext cx="317628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bg2"/>
                </a:solidFill>
                <a:cs typeface="Arial"/>
              </a:rPr>
              <a:t>QUE FACILITE 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bg2"/>
                </a:solidFill>
                <a:cs typeface="Arial"/>
              </a:rPr>
              <a:t>ESSA ROTINA?</a:t>
            </a:r>
            <a:endParaRPr lang="pt-BR" sz="3200" dirty="0">
              <a:solidFill>
                <a:schemeClr val="bg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608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C50D7-C974-50EB-0004-720AC569B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E0C75C32-7EDF-A042-ADA3-4BF17AD19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7A3FC83-D8D4-44D7-60D0-FD66FE88F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F398492-ECE4-DF5E-D7E1-3E1D3436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5881470-51C0-B611-2B45-31B8AE68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58A44BB-D976-C838-69A6-7A23E6CDC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31E388B-B0EC-0346-A2CB-77B42BAEC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437E64E-81F0-027C-6DE1-0A5179EB6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2A5A25BC-9EF5-50DA-CEC5-8A18D695B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EFEC22DB-BEDE-9903-6A92-D1D1FF0B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53DA2A6-B3F8-28E6-A6FD-C17A6CA2C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92D752E0-FDB5-8F21-9E6F-5D2E91EA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0D2A8A7-1D24-59F4-E7B2-90745563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07FEAFE-A27C-8F0F-CE14-D7A68470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19CE7BD-2A77-2A70-88E5-D9A1DC8FA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3D5CD49-B018-8FCA-3D63-61A88C68FE38}"/>
              </a:ext>
            </a:extLst>
          </p:cNvPr>
          <p:cNvSpPr txBox="1">
            <a:spLocks/>
          </p:cNvSpPr>
          <p:nvPr/>
        </p:nvSpPr>
        <p:spPr>
          <a:xfrm>
            <a:off x="1534538" y="200642"/>
            <a:ext cx="8108728" cy="30107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b="1" dirty="0">
                <a:cs typeface="Arial"/>
              </a:rPr>
              <a:t>PRATICIDADE</a:t>
            </a:r>
          </a:p>
          <a:p>
            <a:endParaRPr lang="pt-BR" sz="8000" b="1" dirty="0">
              <a:cs typeface="Arial"/>
            </a:endParaRPr>
          </a:p>
        </p:txBody>
      </p:sp>
      <p:pic>
        <p:nvPicPr>
          <p:cNvPr id="3074" name="Picture 2" descr="Ações para o Dia da Consciência Negra: dicas para celebrar a data e  promover a igualdade racial - Tree">
            <a:extLst>
              <a:ext uri="{FF2B5EF4-FFF2-40B4-BE49-F238E27FC236}">
                <a16:creationId xmlns:a16="http://schemas.microsoft.com/office/drawing/2014/main" id="{310B0563-1365-6219-CE65-5162A9EF0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t="1692" r="-10" b="-39"/>
          <a:stretch/>
        </p:blipFill>
        <p:spPr bwMode="auto">
          <a:xfrm>
            <a:off x="930961" y="2718"/>
            <a:ext cx="10455639" cy="68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B2E7DC-21B3-9246-746B-946E03069D24}"/>
              </a:ext>
            </a:extLst>
          </p:cNvPr>
          <p:cNvSpPr txBox="1"/>
          <p:nvPr/>
        </p:nvSpPr>
        <p:spPr>
          <a:xfrm>
            <a:off x="980761" y="136353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cs typeface="Arial"/>
              </a:rPr>
              <a:t>SIMPLIFICANDO O TRABALHO</a:t>
            </a:r>
            <a:endParaRPr lang="pt-BR" sz="3200" dirty="0"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E2B04B-03A3-0CAF-9C82-B635F85AEFA4}"/>
              </a:ext>
            </a:extLst>
          </p:cNvPr>
          <p:cNvSpPr txBox="1"/>
          <p:nvPr/>
        </p:nvSpPr>
        <p:spPr>
          <a:xfrm>
            <a:off x="928829" y="700208"/>
            <a:ext cx="4903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cs typeface="Arial"/>
              </a:rPr>
              <a:t>DA SUA EQUIPE!</a:t>
            </a:r>
            <a:endParaRPr lang="pt-BR" sz="3200" dirty="0">
              <a:cs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C4CF33-76FB-685D-149E-06FA38A93DFA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2983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B0F2AC-8567-4D03-BFFC-653DB596C528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1428</TotalTime>
  <Words>635</Words>
  <Application>Microsoft Office PowerPoint</Application>
  <PresentationFormat>Widescreen</PresentationFormat>
  <Paragraphs>190</Paragraphs>
  <Slides>32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</vt:lpstr>
      <vt:lpstr>Calibri</vt:lpstr>
      <vt:lpstr>MS Shell Dlg 2</vt:lpstr>
      <vt:lpstr>Segoe UI</vt:lpstr>
      <vt:lpstr>Wingdings</vt:lpstr>
      <vt:lpstr>Wingdings 3</vt:lpstr>
      <vt:lpstr>Madison</vt:lpstr>
      <vt:lpstr>AGENDA FÁCIL NAF</vt:lpstr>
      <vt:lpstr>AGENDA FÁCIL NAF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UMA SOLUÇÃO WEB</vt:lpstr>
      <vt:lpstr>BENEFÍCIOS</vt:lpstr>
      <vt:lpstr>TECNOLOGIAS UTILIZADAS</vt:lpstr>
      <vt:lpstr>GRUPOS E PERMISSÕES</vt:lpstr>
      <vt:lpstr>GRUPOS E PERMISSÕES</vt:lpstr>
      <vt:lpstr>GRUPOS E PERMISSÕES</vt:lpstr>
      <vt:lpstr>FLUXO</vt:lpstr>
      <vt:lpstr>FLUXO</vt:lpstr>
      <vt:lpstr>Apresentação do PowerPoint</vt:lpstr>
      <vt:lpstr>DIAGRAMA</vt:lpstr>
      <vt:lpstr>PLANILHA</vt:lpstr>
      <vt:lpstr>ALCANCE MAIORES INDICES DE SATISFAÇÃO</vt:lpstr>
      <vt:lpstr>OFEREÇA A QUALIDADE NO ATENDIMENTO QUE SUA EMPRESA E SEU CLIENTES MERECEM!</vt:lpstr>
      <vt:lpstr>Apresentação do PowerPoint</vt:lpstr>
      <vt:lpstr>Apresentação do PowerPoint</vt:lpstr>
      <vt:lpstr>GRUPOS E PERMISSÕES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Thiago de Andrade Rego Soriano</cp:lastModifiedBy>
  <cp:revision>11</cp:revision>
  <dcterms:created xsi:type="dcterms:W3CDTF">2024-11-15T02:59:10Z</dcterms:created>
  <dcterms:modified xsi:type="dcterms:W3CDTF">2024-11-26T03:51:03Z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